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31210"/>
        </a:solidFill>
      </p:bgPr>
    </p:bg>
    <p:spTree>
      <p:nvGrpSpPr>
        <p:cNvPr id="1" name=""/>
        <p:cNvGrpSpPr/>
        <p:nvPr/>
      </p:nvGrpSpPr>
      <p:grpSpPr>
        <a:xfrm>
          <a:off x="0" y="0"/>
          <a:ext cx="0" cy="0"/>
          <a:chOff x="0" y="0"/>
          <a:chExt cx="0" cy="0"/>
        </a:xfrm>
      </p:grpSpPr>
      <p:sp>
        <p:nvSpPr>
          <p:cNvPr id="2" name="Text 0"/>
          <p:cNvSpPr/>
          <p:nvPr/>
        </p:nvSpPr>
        <p:spPr>
          <a:xfrm>
            <a:off x="548640" y="320040"/>
            <a:ext cx="7315200" cy="274320"/>
          </a:xfrm>
          <a:prstGeom prst="rect">
            <a:avLst/>
          </a:prstGeom>
          <a:noFill/>
          <a:ln/>
        </p:spPr>
        <p:txBody>
          <a:bodyPr wrap="square" lIns="0" tIns="0" rIns="0" bIns="0" rtlCol="0" anchor="ctr"/>
          <a:lstStyle/>
          <a:p>
            <a:pPr indent="0" marL="0">
              <a:buNone/>
            </a:pPr>
            <a:r>
              <a:rPr lang="en-US" sz="900" spc="200" kern="0" dirty="0">
                <a:solidFill>
                  <a:srgbClr val="C9C0B0"/>
                </a:solidFill>
                <a:latin typeface="Consolas" pitchFamily="34" charset="0"/>
                <a:ea typeface="Consolas" pitchFamily="34" charset="-122"/>
                <a:cs typeface="Consolas" pitchFamily="34" charset="-120"/>
              </a:rPr>
              <a:t>EBTEKAR LAB / معمل ابتكار</a:t>
            </a:r>
            <a:endParaRPr lang="en-US" sz="900" dirty="0"/>
          </a:p>
        </p:txBody>
      </p:sp>
      <p:sp>
        <p:nvSpPr>
          <p:cNvPr id="3" name="Text 1"/>
          <p:cNvSpPr/>
          <p:nvPr/>
        </p:nvSpPr>
        <p:spPr>
          <a:xfrm>
            <a:off x="7589520" y="320040"/>
            <a:ext cx="4023360" cy="274320"/>
          </a:xfrm>
          <a:prstGeom prst="rect">
            <a:avLst/>
          </a:prstGeom>
          <a:noFill/>
          <a:ln/>
        </p:spPr>
        <p:txBody>
          <a:bodyPr wrap="square" lIns="0" tIns="0" rIns="0" bIns="0" rtlCol="0" anchor="ctr"/>
          <a:lstStyle/>
          <a:p>
            <a:pPr algn="r" indent="0" marL="0">
              <a:buNone/>
            </a:pPr>
            <a:r>
              <a:rPr lang="en-US" sz="900" spc="200" kern="0" dirty="0">
                <a:solidFill>
                  <a:srgbClr val="C9C0B0"/>
                </a:solidFill>
                <a:latin typeface="Consolas" pitchFamily="34" charset="0"/>
                <a:ea typeface="Consolas" pitchFamily="34" charset="-122"/>
                <a:cs typeface="Consolas" pitchFamily="34" charset="-120"/>
              </a:rPr>
              <a:t>Founding Sponsors Pitch · 2026</a:t>
            </a:r>
            <a:endParaRPr lang="en-US" sz="900" dirty="0"/>
          </a:p>
        </p:txBody>
      </p:sp>
      <p:sp>
        <p:nvSpPr>
          <p:cNvPr id="4" name="Shape 2"/>
          <p:cNvSpPr/>
          <p:nvPr/>
        </p:nvSpPr>
        <p:spPr>
          <a:xfrm>
            <a:off x="0" y="822960"/>
            <a:ext cx="12161520" cy="0"/>
          </a:xfrm>
          <a:prstGeom prst="line">
            <a:avLst/>
          </a:prstGeom>
          <a:noFill/>
          <a:ln w="3175">
            <a:solidFill>
              <a:srgbClr val="FFFFFF">
                <a:alpha val="8000"/>
              </a:srgbClr>
            </a:solidFill>
            <a:prstDash val="solid"/>
          </a:ln>
        </p:spPr>
      </p:sp>
      <p:sp>
        <p:nvSpPr>
          <p:cNvPr id="5" name="Shape 3"/>
          <p:cNvSpPr/>
          <p:nvPr/>
        </p:nvSpPr>
        <p:spPr>
          <a:xfrm>
            <a:off x="0" y="1645920"/>
            <a:ext cx="12161520" cy="0"/>
          </a:xfrm>
          <a:prstGeom prst="line">
            <a:avLst/>
          </a:prstGeom>
          <a:noFill/>
          <a:ln w="3175">
            <a:solidFill>
              <a:srgbClr val="FFFFFF">
                <a:alpha val="8000"/>
              </a:srgbClr>
            </a:solidFill>
            <a:prstDash val="solid"/>
          </a:ln>
        </p:spPr>
      </p:sp>
      <p:sp>
        <p:nvSpPr>
          <p:cNvPr id="6" name="Shape 4"/>
          <p:cNvSpPr/>
          <p:nvPr/>
        </p:nvSpPr>
        <p:spPr>
          <a:xfrm>
            <a:off x="0" y="2468880"/>
            <a:ext cx="12161520" cy="0"/>
          </a:xfrm>
          <a:prstGeom prst="line">
            <a:avLst/>
          </a:prstGeom>
          <a:noFill/>
          <a:ln w="3175">
            <a:solidFill>
              <a:srgbClr val="FFFFFF">
                <a:alpha val="8000"/>
              </a:srgbClr>
            </a:solidFill>
            <a:prstDash val="solid"/>
          </a:ln>
        </p:spPr>
      </p:sp>
      <p:sp>
        <p:nvSpPr>
          <p:cNvPr id="7" name="Shape 5"/>
          <p:cNvSpPr/>
          <p:nvPr/>
        </p:nvSpPr>
        <p:spPr>
          <a:xfrm>
            <a:off x="0" y="3291840"/>
            <a:ext cx="12161520" cy="0"/>
          </a:xfrm>
          <a:prstGeom prst="line">
            <a:avLst/>
          </a:prstGeom>
          <a:noFill/>
          <a:ln w="3175">
            <a:solidFill>
              <a:srgbClr val="FFFFFF">
                <a:alpha val="8000"/>
              </a:srgbClr>
            </a:solidFill>
            <a:prstDash val="solid"/>
          </a:ln>
        </p:spPr>
      </p:sp>
      <p:sp>
        <p:nvSpPr>
          <p:cNvPr id="8" name="Shape 6"/>
          <p:cNvSpPr/>
          <p:nvPr/>
        </p:nvSpPr>
        <p:spPr>
          <a:xfrm>
            <a:off x="0" y="4114800"/>
            <a:ext cx="12161520" cy="0"/>
          </a:xfrm>
          <a:prstGeom prst="line">
            <a:avLst/>
          </a:prstGeom>
          <a:noFill/>
          <a:ln w="3175">
            <a:solidFill>
              <a:srgbClr val="FFFFFF">
                <a:alpha val="8000"/>
              </a:srgbClr>
            </a:solidFill>
            <a:prstDash val="solid"/>
          </a:ln>
        </p:spPr>
      </p:sp>
      <p:sp>
        <p:nvSpPr>
          <p:cNvPr id="9" name="Shape 7"/>
          <p:cNvSpPr/>
          <p:nvPr/>
        </p:nvSpPr>
        <p:spPr>
          <a:xfrm>
            <a:off x="0" y="4937760"/>
            <a:ext cx="12161520" cy="0"/>
          </a:xfrm>
          <a:prstGeom prst="line">
            <a:avLst/>
          </a:prstGeom>
          <a:noFill/>
          <a:ln w="3175">
            <a:solidFill>
              <a:srgbClr val="FFFFFF">
                <a:alpha val="8000"/>
              </a:srgbClr>
            </a:solidFill>
            <a:prstDash val="solid"/>
          </a:ln>
        </p:spPr>
      </p:sp>
      <p:sp>
        <p:nvSpPr>
          <p:cNvPr id="10" name="Shape 8"/>
          <p:cNvSpPr/>
          <p:nvPr/>
        </p:nvSpPr>
        <p:spPr>
          <a:xfrm>
            <a:off x="0" y="5760720"/>
            <a:ext cx="12161520" cy="0"/>
          </a:xfrm>
          <a:prstGeom prst="line">
            <a:avLst/>
          </a:prstGeom>
          <a:noFill/>
          <a:ln w="3175">
            <a:solidFill>
              <a:srgbClr val="FFFFFF">
                <a:alpha val="8000"/>
              </a:srgbClr>
            </a:solidFill>
            <a:prstDash val="solid"/>
          </a:ln>
        </p:spPr>
      </p:sp>
      <p:sp>
        <p:nvSpPr>
          <p:cNvPr id="11" name="Text 9"/>
          <p:cNvSpPr/>
          <p:nvPr/>
        </p:nvSpPr>
        <p:spPr>
          <a:xfrm>
            <a:off x="548640" y="1554480"/>
            <a:ext cx="11430000" cy="1645920"/>
          </a:xfrm>
          <a:prstGeom prst="rect">
            <a:avLst/>
          </a:prstGeom>
          <a:noFill/>
          <a:ln/>
        </p:spPr>
        <p:txBody>
          <a:bodyPr wrap="square" lIns="0" tIns="0" rIns="0" bIns="0" rtlCol="0" anchor="ctr"/>
          <a:lstStyle/>
          <a:p>
            <a:pPr indent="0" marL="0">
              <a:buNone/>
            </a:pPr>
            <a:r>
              <a:rPr lang="en-US" sz="11000" spc="-200" kern="0" dirty="0">
                <a:solidFill>
                  <a:srgbClr val="F2ECE0"/>
                </a:solidFill>
                <a:latin typeface="Georgia" pitchFamily="34" charset="0"/>
                <a:ea typeface="Georgia" pitchFamily="34" charset="-122"/>
                <a:cs typeface="Georgia" pitchFamily="34" charset="-120"/>
              </a:rPr>
              <a:t>Ebtekar </a:t>
            </a:r>
            <a:pPr indent="0" marL="0">
              <a:buNone/>
            </a:pPr>
            <a:r>
              <a:rPr lang="en-US" sz="11000" i="1" spc="-200" kern="0" dirty="0">
                <a:solidFill>
                  <a:srgbClr val="B8462C"/>
                </a:solidFill>
                <a:latin typeface="Georgia" pitchFamily="34" charset="0"/>
                <a:ea typeface="Georgia" pitchFamily="34" charset="-122"/>
                <a:cs typeface="Georgia" pitchFamily="34" charset="-120"/>
              </a:rPr>
              <a:t>Lab.</a:t>
            </a:r>
            <a:endParaRPr lang="en-US" sz="11000" dirty="0"/>
          </a:p>
        </p:txBody>
      </p:sp>
      <p:sp>
        <p:nvSpPr>
          <p:cNvPr id="12" name="Text 10"/>
          <p:cNvSpPr/>
          <p:nvPr/>
        </p:nvSpPr>
        <p:spPr>
          <a:xfrm>
            <a:off x="548640" y="3383280"/>
            <a:ext cx="10972800" cy="914400"/>
          </a:xfrm>
          <a:prstGeom prst="rect">
            <a:avLst/>
          </a:prstGeom>
          <a:noFill/>
          <a:ln/>
        </p:spPr>
        <p:txBody>
          <a:bodyPr wrap="square" lIns="0" tIns="0" rIns="0" bIns="0" rtlCol="0" anchor="ctr"/>
          <a:lstStyle/>
          <a:p>
            <a:pPr algn="l" indent="0" marL="0">
              <a:buNone/>
            </a:pPr>
            <a:r>
              <a:rPr lang="en-US" sz="5400" dirty="0">
                <a:solidFill>
                  <a:srgbClr val="C9C0B0"/>
                </a:solidFill>
                <a:latin typeface="Arial" pitchFamily="34" charset="0"/>
                <a:ea typeface="Arial" pitchFamily="34" charset="-122"/>
                <a:cs typeface="Arial" pitchFamily="34" charset="-120"/>
              </a:rPr>
              <a:t>معمل ابتكار</a:t>
            </a:r>
            <a:endParaRPr lang="en-US" sz="5400" dirty="0"/>
          </a:p>
        </p:txBody>
      </p:sp>
      <p:sp>
        <p:nvSpPr>
          <p:cNvPr id="13" name="Text 11"/>
          <p:cNvSpPr/>
          <p:nvPr/>
        </p:nvSpPr>
        <p:spPr>
          <a:xfrm>
            <a:off x="548640" y="4937760"/>
            <a:ext cx="8686800" cy="1280160"/>
          </a:xfrm>
          <a:prstGeom prst="rect">
            <a:avLst/>
          </a:prstGeom>
          <a:noFill/>
          <a:ln/>
        </p:spPr>
        <p:txBody>
          <a:bodyPr wrap="square" lIns="0" tIns="0" rIns="0" bIns="0" rtlCol="0" anchor="t"/>
          <a:lstStyle/>
          <a:p>
            <a:pPr indent="0" marL="0">
              <a:buNone/>
            </a:pPr>
            <a:r>
              <a:rPr lang="en-US" sz="1800" i="1" dirty="0">
                <a:solidFill>
                  <a:srgbClr val="F2ECE0"/>
                </a:solidFill>
                <a:latin typeface="Georgia" pitchFamily="34" charset="0"/>
                <a:ea typeface="Georgia" pitchFamily="34" charset="-122"/>
                <a:cs typeface="Georgia" pitchFamily="34" charset="-120"/>
              </a:rPr>
              <a:t>A fully equipped fabrication lab inside the Faculty of Engineering. Funded by industry. Run by students. Open to every builder.</a:t>
            </a:r>
            <a:endParaRPr lang="en-US" sz="1800" dirty="0"/>
          </a:p>
        </p:txBody>
      </p:sp>
      <p:sp>
        <p:nvSpPr>
          <p:cNvPr id="14" name="Shape 12"/>
          <p:cNvSpPr/>
          <p:nvPr/>
        </p:nvSpPr>
        <p:spPr>
          <a:xfrm>
            <a:off x="548640" y="6355080"/>
            <a:ext cx="11064240" cy="0"/>
          </a:xfrm>
          <a:prstGeom prst="line">
            <a:avLst/>
          </a:prstGeom>
          <a:noFill/>
          <a:ln w="6350">
            <a:solidFill>
              <a:srgbClr val="F2ECE0">
                <a:alpha val="20000"/>
              </a:srgbClr>
            </a:solidFill>
            <a:prstDash val="solid"/>
          </a:ln>
        </p:spPr>
      </p:sp>
      <p:sp>
        <p:nvSpPr>
          <p:cNvPr id="15" name="Text 13"/>
          <p:cNvSpPr/>
          <p:nvPr/>
        </p:nvSpPr>
        <p:spPr>
          <a:xfrm>
            <a:off x="548640" y="6446520"/>
            <a:ext cx="5486400" cy="274320"/>
          </a:xfrm>
          <a:prstGeom prst="rect">
            <a:avLst/>
          </a:prstGeom>
          <a:noFill/>
          <a:ln/>
        </p:spPr>
        <p:txBody>
          <a:bodyPr wrap="square" lIns="0" tIns="0" rIns="0" bIns="0" rtlCol="0" anchor="ctr"/>
          <a:lstStyle/>
          <a:p>
            <a:pPr indent="0" marL="0">
              <a:buNone/>
            </a:pPr>
            <a:r>
              <a:rPr lang="en-US" sz="900" spc="200" kern="0" dirty="0">
                <a:solidFill>
                  <a:srgbClr val="C9C0B0"/>
                </a:solidFill>
                <a:latin typeface="Consolas" pitchFamily="34" charset="0"/>
                <a:ea typeface="Consolas" pitchFamily="34" charset="-122"/>
                <a:cs typeface="Consolas" pitchFamily="34" charset="-120"/>
              </a:rPr>
              <a:t>Alexandria University · Faculty of Engineering</a:t>
            </a:r>
            <a:endParaRPr lang="en-US" sz="900" dirty="0"/>
          </a:p>
        </p:txBody>
      </p:sp>
      <p:sp>
        <p:nvSpPr>
          <p:cNvPr id="16" name="Text 14"/>
          <p:cNvSpPr/>
          <p:nvPr/>
        </p:nvSpPr>
        <p:spPr>
          <a:xfrm>
            <a:off x="6400800" y="6446520"/>
            <a:ext cx="5212080" cy="274320"/>
          </a:xfrm>
          <a:prstGeom prst="rect">
            <a:avLst/>
          </a:prstGeom>
          <a:noFill/>
          <a:ln/>
        </p:spPr>
        <p:txBody>
          <a:bodyPr wrap="square" lIns="0" tIns="0" rIns="0" bIns="0" rtlCol="0" anchor="ctr"/>
          <a:lstStyle/>
          <a:p>
            <a:pPr algn="r" indent="0" marL="0">
              <a:buNone/>
            </a:pPr>
            <a:r>
              <a:rPr lang="en-US" sz="900" spc="200" kern="0" dirty="0">
                <a:solidFill>
                  <a:srgbClr val="C9C0B0"/>
                </a:solidFill>
                <a:latin typeface="Consolas" pitchFamily="34" charset="0"/>
                <a:ea typeface="Consolas" pitchFamily="34" charset="-122"/>
                <a:cs typeface="Consolas" pitchFamily="34" charset="-120"/>
              </a:rPr>
              <a:t>Confidential · For Sponsor Review</a:t>
            </a:r>
            <a:endParaRPr lang="en-US" sz="900" dirty="0"/>
          </a:p>
        </p:txBody>
      </p:sp>
      <p:pic>
        <p:nvPicPr>
          <p:cNvPr id="17" name="Image 0" descr="preencoded.png">    </p:cNvPr>
          <p:cNvPicPr>
            <a:picLocks noChangeAspect="1"/>
          </p:cNvPicPr>
          <p:nvPr/>
        </p:nvPicPr>
        <p:blipFill>
          <a:blip r:embed="rId1"/>
          <a:srcRect l="0" r="0" t="0" b="0"/>
          <a:stretch/>
        </p:blipFill>
        <p:spPr>
          <a:xfrm>
            <a:off x="10424160" y="594360"/>
            <a:ext cx="1188720" cy="5486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B8462C"/>
        </a:solidFill>
      </p:bgPr>
    </p:bg>
    <p:spTree>
      <p:nvGrpSpPr>
        <p:cNvPr id="1" name=""/>
        <p:cNvGrpSpPr/>
        <p:nvPr/>
      </p:nvGrpSpPr>
      <p:grpSpPr>
        <a:xfrm>
          <a:off x="0" y="0"/>
          <a:ext cx="0" cy="0"/>
          <a:chOff x="0" y="0"/>
          <a:chExt cx="0" cy="0"/>
        </a:xfrm>
      </p:grpSpPr>
      <p:sp>
        <p:nvSpPr>
          <p:cNvPr id="2" name="Shape 0"/>
          <p:cNvSpPr/>
          <p:nvPr/>
        </p:nvSpPr>
        <p:spPr>
          <a:xfrm>
            <a:off x="0" y="822960"/>
            <a:ext cx="12161520" cy="0"/>
          </a:xfrm>
          <a:prstGeom prst="line">
            <a:avLst/>
          </a:prstGeom>
          <a:noFill/>
          <a:ln w="3175">
            <a:solidFill>
              <a:srgbClr val="FFFFFF">
                <a:alpha val="8000"/>
              </a:srgbClr>
            </a:solidFill>
            <a:prstDash val="solid"/>
          </a:ln>
        </p:spPr>
      </p:sp>
      <p:sp>
        <p:nvSpPr>
          <p:cNvPr id="3" name="Shape 1"/>
          <p:cNvSpPr/>
          <p:nvPr/>
        </p:nvSpPr>
        <p:spPr>
          <a:xfrm>
            <a:off x="0" y="1645920"/>
            <a:ext cx="12161520" cy="0"/>
          </a:xfrm>
          <a:prstGeom prst="line">
            <a:avLst/>
          </a:prstGeom>
          <a:noFill/>
          <a:ln w="3175">
            <a:solidFill>
              <a:srgbClr val="FFFFFF">
                <a:alpha val="8000"/>
              </a:srgbClr>
            </a:solidFill>
            <a:prstDash val="solid"/>
          </a:ln>
        </p:spPr>
      </p:sp>
      <p:sp>
        <p:nvSpPr>
          <p:cNvPr id="4" name="Shape 2"/>
          <p:cNvSpPr/>
          <p:nvPr/>
        </p:nvSpPr>
        <p:spPr>
          <a:xfrm>
            <a:off x="0" y="2468880"/>
            <a:ext cx="12161520" cy="0"/>
          </a:xfrm>
          <a:prstGeom prst="line">
            <a:avLst/>
          </a:prstGeom>
          <a:noFill/>
          <a:ln w="3175">
            <a:solidFill>
              <a:srgbClr val="FFFFFF">
                <a:alpha val="8000"/>
              </a:srgbClr>
            </a:solidFill>
            <a:prstDash val="solid"/>
          </a:ln>
        </p:spPr>
      </p:sp>
      <p:sp>
        <p:nvSpPr>
          <p:cNvPr id="5" name="Shape 3"/>
          <p:cNvSpPr/>
          <p:nvPr/>
        </p:nvSpPr>
        <p:spPr>
          <a:xfrm>
            <a:off x="0" y="3291840"/>
            <a:ext cx="12161520" cy="0"/>
          </a:xfrm>
          <a:prstGeom prst="line">
            <a:avLst/>
          </a:prstGeom>
          <a:noFill/>
          <a:ln w="3175">
            <a:solidFill>
              <a:srgbClr val="FFFFFF">
                <a:alpha val="8000"/>
              </a:srgbClr>
            </a:solidFill>
            <a:prstDash val="solid"/>
          </a:ln>
        </p:spPr>
      </p:sp>
      <p:sp>
        <p:nvSpPr>
          <p:cNvPr id="6" name="Shape 4"/>
          <p:cNvSpPr/>
          <p:nvPr/>
        </p:nvSpPr>
        <p:spPr>
          <a:xfrm>
            <a:off x="0" y="4114800"/>
            <a:ext cx="12161520" cy="0"/>
          </a:xfrm>
          <a:prstGeom prst="line">
            <a:avLst/>
          </a:prstGeom>
          <a:noFill/>
          <a:ln w="3175">
            <a:solidFill>
              <a:srgbClr val="FFFFFF">
                <a:alpha val="8000"/>
              </a:srgbClr>
            </a:solidFill>
            <a:prstDash val="solid"/>
          </a:ln>
        </p:spPr>
      </p:sp>
      <p:sp>
        <p:nvSpPr>
          <p:cNvPr id="7" name="Shape 5"/>
          <p:cNvSpPr/>
          <p:nvPr/>
        </p:nvSpPr>
        <p:spPr>
          <a:xfrm>
            <a:off x="0" y="4937760"/>
            <a:ext cx="12161520" cy="0"/>
          </a:xfrm>
          <a:prstGeom prst="line">
            <a:avLst/>
          </a:prstGeom>
          <a:noFill/>
          <a:ln w="3175">
            <a:solidFill>
              <a:srgbClr val="FFFFFF">
                <a:alpha val="8000"/>
              </a:srgbClr>
            </a:solidFill>
            <a:prstDash val="solid"/>
          </a:ln>
        </p:spPr>
      </p:sp>
      <p:sp>
        <p:nvSpPr>
          <p:cNvPr id="8" name="Shape 6"/>
          <p:cNvSpPr/>
          <p:nvPr/>
        </p:nvSpPr>
        <p:spPr>
          <a:xfrm>
            <a:off x="0" y="5760720"/>
            <a:ext cx="12161520" cy="0"/>
          </a:xfrm>
          <a:prstGeom prst="line">
            <a:avLst/>
          </a:prstGeom>
          <a:noFill/>
          <a:ln w="3175">
            <a:solidFill>
              <a:srgbClr val="FFFFFF">
                <a:alpha val="8000"/>
              </a:srgbClr>
            </a:solidFill>
            <a:prstDash val="solid"/>
          </a:ln>
        </p:spPr>
      </p:sp>
      <p:sp>
        <p:nvSpPr>
          <p:cNvPr id="9" name="Text 7"/>
          <p:cNvSpPr/>
          <p:nvPr/>
        </p:nvSpPr>
        <p:spPr>
          <a:xfrm>
            <a:off x="548640" y="320040"/>
            <a:ext cx="7315200" cy="274320"/>
          </a:xfrm>
          <a:prstGeom prst="rect">
            <a:avLst/>
          </a:prstGeom>
          <a:noFill/>
          <a:ln/>
        </p:spPr>
        <p:txBody>
          <a:bodyPr wrap="square" lIns="0" tIns="0" rIns="0" bIns="0" rtlCol="0" anchor="ctr"/>
          <a:lstStyle/>
          <a:p>
            <a:pPr indent="0" marL="0">
              <a:buNone/>
            </a:pPr>
            <a:r>
              <a:rPr lang="en-US" sz="900" spc="200" kern="0" dirty="0">
                <a:solidFill>
                  <a:srgbClr val="F2ECE0"/>
                </a:solidFill>
                <a:latin typeface="Consolas" pitchFamily="34" charset="0"/>
                <a:ea typeface="Consolas" pitchFamily="34" charset="-122"/>
                <a:cs typeface="Consolas" pitchFamily="34" charset="-120"/>
              </a:rPr>
              <a:t>EBTEKAR LAB / معمل ابتكار</a:t>
            </a:r>
            <a:endParaRPr lang="en-US" sz="900" dirty="0"/>
          </a:p>
        </p:txBody>
      </p:sp>
      <p:sp>
        <p:nvSpPr>
          <p:cNvPr id="10" name="Text 8"/>
          <p:cNvSpPr/>
          <p:nvPr/>
        </p:nvSpPr>
        <p:spPr>
          <a:xfrm>
            <a:off x="10515600" y="320040"/>
            <a:ext cx="1097280" cy="274320"/>
          </a:xfrm>
          <a:prstGeom prst="rect">
            <a:avLst/>
          </a:prstGeom>
          <a:noFill/>
          <a:ln/>
        </p:spPr>
        <p:txBody>
          <a:bodyPr wrap="square" lIns="0" tIns="0" rIns="0" bIns="0" rtlCol="0" anchor="ctr"/>
          <a:lstStyle/>
          <a:p>
            <a:pPr algn="r" indent="0" marL="0">
              <a:buNone/>
            </a:pPr>
            <a:r>
              <a:rPr lang="en-US" sz="900" spc="200" kern="0" dirty="0">
                <a:solidFill>
                  <a:srgbClr val="F2ECE0"/>
                </a:solidFill>
                <a:latin typeface="Consolas" pitchFamily="34" charset="0"/>
                <a:ea typeface="Consolas" pitchFamily="34" charset="-122"/>
                <a:cs typeface="Consolas" pitchFamily="34" charset="-120"/>
              </a:rPr>
              <a:t>10 / 10</a:t>
            </a:r>
            <a:endParaRPr lang="en-US" sz="900" dirty="0"/>
          </a:p>
        </p:txBody>
      </p:sp>
      <p:sp>
        <p:nvSpPr>
          <p:cNvPr id="11" name="Text 9"/>
          <p:cNvSpPr/>
          <p:nvPr/>
        </p:nvSpPr>
        <p:spPr>
          <a:xfrm>
            <a:off x="548640" y="1280160"/>
            <a:ext cx="10972800" cy="640080"/>
          </a:xfrm>
          <a:prstGeom prst="rect">
            <a:avLst/>
          </a:prstGeom>
          <a:noFill/>
          <a:ln/>
        </p:spPr>
        <p:txBody>
          <a:bodyPr wrap="square" lIns="0" tIns="0" rIns="0" bIns="0" rtlCol="0" anchor="ctr"/>
          <a:lstStyle/>
          <a:p>
            <a:pPr indent="0" marL="0">
              <a:buNone/>
            </a:pPr>
            <a:r>
              <a:rPr lang="en-US" sz="3200" dirty="0">
                <a:solidFill>
                  <a:srgbClr val="F2ECE0"/>
                </a:solidFill>
                <a:latin typeface="Arial" pitchFamily="34" charset="0"/>
                <a:ea typeface="Arial" pitchFamily="34" charset="-122"/>
                <a:cs typeface="Arial" pitchFamily="34" charset="-120"/>
              </a:rPr>
              <a:t>لنبني سوياً.</a:t>
            </a:r>
            <a:endParaRPr lang="en-US" sz="3200" dirty="0"/>
          </a:p>
        </p:txBody>
      </p:sp>
      <p:sp>
        <p:nvSpPr>
          <p:cNvPr id="12" name="Text 10"/>
          <p:cNvSpPr/>
          <p:nvPr/>
        </p:nvSpPr>
        <p:spPr>
          <a:xfrm>
            <a:off x="548640" y="2011680"/>
            <a:ext cx="10972800" cy="2194560"/>
          </a:xfrm>
          <a:prstGeom prst="rect">
            <a:avLst/>
          </a:prstGeom>
          <a:noFill/>
          <a:ln/>
        </p:spPr>
        <p:txBody>
          <a:bodyPr wrap="square" lIns="0" tIns="0" rIns="0" bIns="0" rtlCol="0" anchor="ctr"/>
          <a:lstStyle/>
          <a:p>
            <a:pPr indent="0" marL="0">
              <a:buNone/>
            </a:pPr>
            <a:r>
              <a:rPr lang="en-US" sz="6400" dirty="0">
                <a:solidFill>
                  <a:srgbClr val="F2ECE0"/>
                </a:solidFill>
                <a:latin typeface="Georgia" pitchFamily="34" charset="0"/>
                <a:ea typeface="Georgia" pitchFamily="34" charset="-122"/>
                <a:cs typeface="Georgia" pitchFamily="34" charset="-120"/>
              </a:rPr>
              <a:t>Sponsor a generation,
</a:t>
            </a:r>
            <a:pPr indent="0" marL="0">
              <a:buNone/>
            </a:pPr>
            <a:r>
              <a:rPr lang="en-US" sz="6400" i="1" dirty="0">
                <a:solidFill>
                  <a:srgbClr val="131210"/>
                </a:solidFill>
                <a:latin typeface="Georgia" pitchFamily="34" charset="0"/>
                <a:ea typeface="Georgia" pitchFamily="34" charset="-122"/>
                <a:cs typeface="Georgia" pitchFamily="34" charset="-120"/>
              </a:rPr>
              <a:t>not a season.</a:t>
            </a:r>
            <a:endParaRPr lang="en-US" sz="6400" dirty="0"/>
          </a:p>
        </p:txBody>
      </p:sp>
      <p:sp>
        <p:nvSpPr>
          <p:cNvPr id="13" name="Text 11"/>
          <p:cNvSpPr/>
          <p:nvPr/>
        </p:nvSpPr>
        <p:spPr>
          <a:xfrm>
            <a:off x="548640" y="4297680"/>
            <a:ext cx="8686800" cy="822960"/>
          </a:xfrm>
          <a:prstGeom prst="rect">
            <a:avLst/>
          </a:prstGeom>
          <a:noFill/>
          <a:ln/>
        </p:spPr>
        <p:txBody>
          <a:bodyPr wrap="square" lIns="0" tIns="0" rIns="0" bIns="0" rtlCol="0" anchor="ctr"/>
          <a:lstStyle/>
          <a:p>
            <a:pPr indent="0" marL="0">
              <a:buNone/>
            </a:pPr>
            <a:r>
              <a:rPr lang="en-US" sz="1500" i="1" dirty="0">
                <a:solidFill>
                  <a:srgbClr val="F2ECE0"/>
                </a:solidFill>
                <a:latin typeface="Calibri" pitchFamily="34" charset="0"/>
                <a:ea typeface="Calibri" pitchFamily="34" charset="-122"/>
                <a:cs typeface="Calibri" pitchFamily="34" charset="-120"/>
              </a:rPr>
              <a:t>If your company makes machines, materials, components, or software that engineering students need, there is a place for you in the founding cohort. Get in touch.</a:t>
            </a:r>
            <a:endParaRPr lang="en-US" sz="1500" dirty="0"/>
          </a:p>
        </p:txBody>
      </p:sp>
      <p:sp>
        <p:nvSpPr>
          <p:cNvPr id="14" name="Shape 12"/>
          <p:cNvSpPr/>
          <p:nvPr/>
        </p:nvSpPr>
        <p:spPr>
          <a:xfrm>
            <a:off x="548640" y="5394960"/>
            <a:ext cx="11064240" cy="0"/>
          </a:xfrm>
          <a:prstGeom prst="line">
            <a:avLst/>
          </a:prstGeom>
          <a:noFill/>
          <a:ln w="6350">
            <a:solidFill>
              <a:srgbClr val="F2ECE0">
                <a:alpha val="30000"/>
              </a:srgbClr>
            </a:solidFill>
            <a:prstDash val="solid"/>
          </a:ln>
        </p:spPr>
      </p:sp>
      <p:sp>
        <p:nvSpPr>
          <p:cNvPr id="15" name="Text 13"/>
          <p:cNvSpPr/>
          <p:nvPr/>
        </p:nvSpPr>
        <p:spPr>
          <a:xfrm>
            <a:off x="548640" y="5577840"/>
            <a:ext cx="3657600" cy="228600"/>
          </a:xfrm>
          <a:prstGeom prst="rect">
            <a:avLst/>
          </a:prstGeom>
          <a:noFill/>
          <a:ln/>
        </p:spPr>
        <p:txBody>
          <a:bodyPr wrap="square" lIns="0" tIns="0" rIns="0" bIns="0" rtlCol="0" anchor="ctr"/>
          <a:lstStyle/>
          <a:p>
            <a:pPr indent="0" marL="0">
              <a:buNone/>
            </a:pPr>
            <a:r>
              <a:rPr lang="en-US" sz="900" spc="200" kern="0" dirty="0">
                <a:solidFill>
                  <a:srgbClr val="131210"/>
                </a:solidFill>
                <a:latin typeface="Consolas" pitchFamily="34" charset="0"/>
                <a:ea typeface="Consolas" pitchFamily="34" charset="-122"/>
                <a:cs typeface="Consolas" pitchFamily="34" charset="-120"/>
              </a:rPr>
              <a:t>WHATSAPP</a:t>
            </a:r>
            <a:endParaRPr lang="en-US" sz="900" dirty="0"/>
          </a:p>
        </p:txBody>
      </p:sp>
      <p:sp>
        <p:nvSpPr>
          <p:cNvPr id="16" name="Text 14"/>
          <p:cNvSpPr/>
          <p:nvPr/>
        </p:nvSpPr>
        <p:spPr>
          <a:xfrm>
            <a:off x="548640" y="5852160"/>
            <a:ext cx="3657600" cy="365760"/>
          </a:xfrm>
          <a:prstGeom prst="rect">
            <a:avLst/>
          </a:prstGeom>
          <a:noFill/>
          <a:ln/>
        </p:spPr>
        <p:txBody>
          <a:bodyPr wrap="square" lIns="0" tIns="0" rIns="0" bIns="0" rtlCol="0" anchor="ctr"/>
          <a:lstStyle/>
          <a:p>
            <a:pPr indent="0" marL="0">
              <a:buNone/>
            </a:pPr>
            <a:r>
              <a:rPr lang="en-US" sz="1400" dirty="0">
                <a:solidFill>
                  <a:srgbClr val="F2ECE0"/>
                </a:solidFill>
                <a:latin typeface="Georgia" pitchFamily="34" charset="0"/>
                <a:ea typeface="Georgia" pitchFamily="34" charset="-122"/>
                <a:cs typeface="Georgia" pitchFamily="34" charset="-120"/>
              </a:rPr>
              <a:t>+20 106 150 5735</a:t>
            </a:r>
            <a:endParaRPr lang="en-US" sz="1400" dirty="0"/>
          </a:p>
        </p:txBody>
      </p:sp>
      <p:sp>
        <p:nvSpPr>
          <p:cNvPr id="17" name="Text 15"/>
          <p:cNvSpPr/>
          <p:nvPr/>
        </p:nvSpPr>
        <p:spPr>
          <a:xfrm>
            <a:off x="4297680" y="5577840"/>
            <a:ext cx="3657600" cy="228600"/>
          </a:xfrm>
          <a:prstGeom prst="rect">
            <a:avLst/>
          </a:prstGeom>
          <a:noFill/>
          <a:ln/>
        </p:spPr>
        <p:txBody>
          <a:bodyPr wrap="square" lIns="0" tIns="0" rIns="0" bIns="0" rtlCol="0" anchor="ctr"/>
          <a:lstStyle/>
          <a:p>
            <a:pPr indent="0" marL="0">
              <a:buNone/>
            </a:pPr>
            <a:r>
              <a:rPr lang="en-US" sz="900" spc="200" kern="0" dirty="0">
                <a:solidFill>
                  <a:srgbClr val="131210"/>
                </a:solidFill>
                <a:latin typeface="Consolas" pitchFamily="34" charset="0"/>
                <a:ea typeface="Consolas" pitchFamily="34" charset="-122"/>
                <a:cs typeface="Consolas" pitchFamily="34" charset="-120"/>
              </a:rPr>
              <a:t>EMAIL</a:t>
            </a:r>
            <a:endParaRPr lang="en-US" sz="900" dirty="0"/>
          </a:p>
        </p:txBody>
      </p:sp>
      <p:sp>
        <p:nvSpPr>
          <p:cNvPr id="18" name="Text 16"/>
          <p:cNvSpPr/>
          <p:nvPr/>
        </p:nvSpPr>
        <p:spPr>
          <a:xfrm>
            <a:off x="4297680" y="5852160"/>
            <a:ext cx="3657600" cy="365760"/>
          </a:xfrm>
          <a:prstGeom prst="rect">
            <a:avLst/>
          </a:prstGeom>
          <a:noFill/>
          <a:ln/>
        </p:spPr>
        <p:txBody>
          <a:bodyPr wrap="square" lIns="0" tIns="0" rIns="0" bIns="0" rtlCol="0" anchor="ctr"/>
          <a:lstStyle/>
          <a:p>
            <a:pPr indent="0" marL="0">
              <a:buNone/>
            </a:pPr>
            <a:r>
              <a:rPr lang="en-US" sz="1400" dirty="0">
                <a:solidFill>
                  <a:srgbClr val="F2ECE0"/>
                </a:solidFill>
                <a:latin typeface="Georgia" pitchFamily="34" charset="0"/>
                <a:ea typeface="Georgia" pitchFamily="34" charset="-122"/>
                <a:cs typeface="Georgia" pitchFamily="34" charset="-120"/>
              </a:rPr>
              <a:t>contact@ebtekar-lab.com</a:t>
            </a:r>
            <a:endParaRPr lang="en-US" sz="1400" dirty="0"/>
          </a:p>
        </p:txBody>
      </p:sp>
      <p:sp>
        <p:nvSpPr>
          <p:cNvPr id="19" name="Text 17"/>
          <p:cNvSpPr/>
          <p:nvPr/>
        </p:nvSpPr>
        <p:spPr>
          <a:xfrm>
            <a:off x="8046720" y="5577840"/>
            <a:ext cx="3657600" cy="228600"/>
          </a:xfrm>
          <a:prstGeom prst="rect">
            <a:avLst/>
          </a:prstGeom>
          <a:noFill/>
          <a:ln/>
        </p:spPr>
        <p:txBody>
          <a:bodyPr wrap="square" lIns="0" tIns="0" rIns="0" bIns="0" rtlCol="0" anchor="ctr"/>
          <a:lstStyle/>
          <a:p>
            <a:pPr indent="0" marL="0">
              <a:buNone/>
            </a:pPr>
            <a:r>
              <a:rPr lang="en-US" sz="900" spc="200" kern="0" dirty="0">
                <a:solidFill>
                  <a:srgbClr val="131210"/>
                </a:solidFill>
                <a:latin typeface="Consolas" pitchFamily="34" charset="0"/>
                <a:ea typeface="Consolas" pitchFamily="34" charset="-122"/>
                <a:cs typeface="Consolas" pitchFamily="34" charset="-120"/>
              </a:rPr>
              <a:t>LOCATION</a:t>
            </a:r>
            <a:endParaRPr lang="en-US" sz="900" dirty="0"/>
          </a:p>
        </p:txBody>
      </p:sp>
      <p:sp>
        <p:nvSpPr>
          <p:cNvPr id="20" name="Text 18"/>
          <p:cNvSpPr/>
          <p:nvPr/>
        </p:nvSpPr>
        <p:spPr>
          <a:xfrm>
            <a:off x="8046720" y="5852160"/>
            <a:ext cx="3657600" cy="365760"/>
          </a:xfrm>
          <a:prstGeom prst="rect">
            <a:avLst/>
          </a:prstGeom>
          <a:noFill/>
          <a:ln/>
        </p:spPr>
        <p:txBody>
          <a:bodyPr wrap="square" lIns="0" tIns="0" rIns="0" bIns="0" rtlCol="0" anchor="ctr"/>
          <a:lstStyle/>
          <a:p>
            <a:pPr indent="0" marL="0">
              <a:buNone/>
            </a:pPr>
            <a:r>
              <a:rPr lang="en-US" sz="1400" dirty="0">
                <a:solidFill>
                  <a:srgbClr val="F2ECE0"/>
                </a:solidFill>
                <a:latin typeface="Georgia" pitchFamily="34" charset="0"/>
                <a:ea typeface="Georgia" pitchFamily="34" charset="-122"/>
                <a:cs typeface="Georgia" pitchFamily="34" charset="-120"/>
              </a:rPr>
              <a:t>Faculty of Engineering, Alexandria University</a:t>
            </a:r>
            <a:endParaRPr lang="en-US" sz="1400" dirty="0"/>
          </a:p>
        </p:txBody>
      </p:sp>
      <p:sp>
        <p:nvSpPr>
          <p:cNvPr id="21" name="Text 19"/>
          <p:cNvSpPr/>
          <p:nvPr/>
        </p:nvSpPr>
        <p:spPr>
          <a:xfrm>
            <a:off x="548640" y="6446520"/>
            <a:ext cx="5486400" cy="228600"/>
          </a:xfrm>
          <a:prstGeom prst="rect">
            <a:avLst/>
          </a:prstGeom>
          <a:noFill/>
          <a:ln/>
        </p:spPr>
        <p:txBody>
          <a:bodyPr wrap="square" lIns="0" tIns="0" rIns="0" bIns="0" rtlCol="0" anchor="ctr"/>
          <a:lstStyle/>
          <a:p>
            <a:pPr indent="0" marL="0">
              <a:buNone/>
            </a:pPr>
            <a:r>
              <a:rPr lang="en-US" sz="900" spc="200" kern="0" dirty="0">
                <a:solidFill>
                  <a:srgbClr val="F2ECE0"/>
                </a:solidFill>
                <a:latin typeface="Consolas" pitchFamily="34" charset="0"/>
                <a:ea typeface="Consolas" pitchFamily="34" charset="-122"/>
                <a:cs typeface="Consolas" pitchFamily="34" charset="-120"/>
              </a:rPr>
              <a:t>Founding Sponsors Pitch · 2026</a:t>
            </a:r>
            <a:endParaRPr lang="en-US" sz="900" dirty="0"/>
          </a:p>
        </p:txBody>
      </p:sp>
      <p:sp>
        <p:nvSpPr>
          <p:cNvPr id="22" name="Text 20"/>
          <p:cNvSpPr/>
          <p:nvPr/>
        </p:nvSpPr>
        <p:spPr>
          <a:xfrm>
            <a:off x="6400800" y="6446520"/>
            <a:ext cx="5212080" cy="228600"/>
          </a:xfrm>
          <a:prstGeom prst="rect">
            <a:avLst/>
          </a:prstGeom>
          <a:noFill/>
          <a:ln/>
        </p:spPr>
        <p:txBody>
          <a:bodyPr wrap="square" lIns="0" tIns="0" rIns="0" bIns="0" rtlCol="0" anchor="ctr"/>
          <a:lstStyle/>
          <a:p>
            <a:pPr algn="r" indent="0" marL="0">
              <a:buNone/>
            </a:pPr>
            <a:r>
              <a:rPr lang="en-US" sz="900" spc="200" kern="0" dirty="0">
                <a:solidFill>
                  <a:srgbClr val="F2ECE0"/>
                </a:solidFill>
                <a:latin typeface="Consolas" pitchFamily="34" charset="0"/>
                <a:ea typeface="Consolas" pitchFamily="34" charset="-122"/>
                <a:cs typeface="Consolas" pitchFamily="34" charset="-120"/>
              </a:rPr>
              <a:t>Confidential · For Sponsor Review</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31210"/>
        </a:solidFill>
      </p:bgPr>
    </p:bg>
    <p:spTree>
      <p:nvGrpSpPr>
        <p:cNvPr id="1" name=""/>
        <p:cNvGrpSpPr/>
        <p:nvPr/>
      </p:nvGrpSpPr>
      <p:grpSpPr>
        <a:xfrm>
          <a:off x="0" y="0"/>
          <a:ext cx="0" cy="0"/>
          <a:chOff x="0" y="0"/>
          <a:chExt cx="0" cy="0"/>
        </a:xfrm>
      </p:grpSpPr>
      <p:sp>
        <p:nvSpPr>
          <p:cNvPr id="2" name="Text 0"/>
          <p:cNvSpPr/>
          <p:nvPr/>
        </p:nvSpPr>
        <p:spPr>
          <a:xfrm>
            <a:off x="548640" y="320040"/>
            <a:ext cx="5486400" cy="274320"/>
          </a:xfrm>
          <a:prstGeom prst="rect">
            <a:avLst/>
          </a:prstGeom>
          <a:noFill/>
          <a:ln/>
        </p:spPr>
        <p:txBody>
          <a:bodyPr wrap="square" lIns="0" tIns="0" rIns="0" bIns="0" rtlCol="0" anchor="ctr"/>
          <a:lstStyle/>
          <a:p>
            <a:pPr indent="0" marL="0">
              <a:buNone/>
            </a:pPr>
            <a:r>
              <a:rPr lang="en-US" sz="900" spc="200" kern="0" dirty="0">
                <a:solidFill>
                  <a:srgbClr val="C9C0B0"/>
                </a:solidFill>
                <a:latin typeface="Consolas" pitchFamily="34" charset="0"/>
                <a:ea typeface="Consolas" pitchFamily="34" charset="-122"/>
                <a:cs typeface="Consolas" pitchFamily="34" charset="-120"/>
              </a:rPr>
              <a:t>EBTEKAR LAB / معمل ابتكار</a:t>
            </a:r>
            <a:endParaRPr lang="en-US" sz="900" dirty="0"/>
          </a:p>
        </p:txBody>
      </p:sp>
      <p:sp>
        <p:nvSpPr>
          <p:cNvPr id="3" name="Text 1"/>
          <p:cNvSpPr/>
          <p:nvPr/>
        </p:nvSpPr>
        <p:spPr>
          <a:xfrm>
            <a:off x="10698480" y="6400800"/>
            <a:ext cx="1097280" cy="274320"/>
          </a:xfrm>
          <a:prstGeom prst="rect">
            <a:avLst/>
          </a:prstGeom>
          <a:noFill/>
          <a:ln/>
        </p:spPr>
        <p:txBody>
          <a:bodyPr wrap="square" lIns="0" tIns="0" rIns="0" bIns="0" rtlCol="0" anchor="ctr"/>
          <a:lstStyle/>
          <a:p>
            <a:pPr algn="r" indent="0" marL="0">
              <a:buNone/>
            </a:pPr>
            <a:r>
              <a:rPr lang="en-US" sz="900" spc="200" kern="0" dirty="0">
                <a:solidFill>
                  <a:srgbClr val="C9C0B0"/>
                </a:solidFill>
                <a:latin typeface="Consolas" pitchFamily="34" charset="0"/>
                <a:ea typeface="Consolas" pitchFamily="34" charset="-122"/>
                <a:cs typeface="Consolas" pitchFamily="34" charset="-120"/>
              </a:rPr>
              <a:t>02 / 10</a:t>
            </a:r>
            <a:endParaRPr lang="en-US" sz="900" dirty="0"/>
          </a:p>
        </p:txBody>
      </p:sp>
      <p:sp>
        <p:nvSpPr>
          <p:cNvPr id="4" name="Text 2"/>
          <p:cNvSpPr/>
          <p:nvPr/>
        </p:nvSpPr>
        <p:spPr>
          <a:xfrm>
            <a:off x="548640" y="6400800"/>
            <a:ext cx="4572000" cy="274320"/>
          </a:xfrm>
          <a:prstGeom prst="rect">
            <a:avLst/>
          </a:prstGeom>
          <a:noFill/>
          <a:ln/>
        </p:spPr>
        <p:txBody>
          <a:bodyPr wrap="square" lIns="0" tIns="0" rIns="0" bIns="0" rtlCol="0" anchor="ctr"/>
          <a:lstStyle/>
          <a:p>
            <a:pPr indent="0" marL="0">
              <a:buNone/>
            </a:pPr>
            <a:r>
              <a:rPr lang="en-US" sz="900" spc="200" kern="0" dirty="0">
                <a:solidFill>
                  <a:srgbClr val="C9C0B0"/>
                </a:solidFill>
                <a:latin typeface="Consolas" pitchFamily="34" charset="0"/>
                <a:ea typeface="Consolas" pitchFamily="34" charset="-122"/>
                <a:cs typeface="Consolas" pitchFamily="34" charset="-120"/>
              </a:rPr>
              <a:t>Founding Sponsors Pitch · 2026</a:t>
            </a:r>
            <a:endParaRPr lang="en-US" sz="900" dirty="0"/>
          </a:p>
        </p:txBody>
      </p:sp>
      <p:sp>
        <p:nvSpPr>
          <p:cNvPr id="5" name="Shape 3"/>
          <p:cNvSpPr/>
          <p:nvPr/>
        </p:nvSpPr>
        <p:spPr>
          <a:xfrm>
            <a:off x="548640" y="960120"/>
            <a:ext cx="274320" cy="18288"/>
          </a:xfrm>
          <a:prstGeom prst="rect">
            <a:avLst/>
          </a:prstGeom>
          <a:solidFill>
            <a:srgbClr val="B8462C"/>
          </a:solidFill>
          <a:ln/>
        </p:spPr>
      </p:sp>
      <p:sp>
        <p:nvSpPr>
          <p:cNvPr id="6" name="Text 4"/>
          <p:cNvSpPr/>
          <p:nvPr/>
        </p:nvSpPr>
        <p:spPr>
          <a:xfrm>
            <a:off x="914400" y="850392"/>
            <a:ext cx="731520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01</a:t>
            </a:r>
            <a:pPr indent="0" marL="0">
              <a:buNone/>
            </a:pPr>
            <a:r>
              <a:rPr lang="en-US" sz="1000" spc="200" kern="0" dirty="0">
                <a:solidFill>
                  <a:srgbClr val="C9C0B0"/>
                </a:solidFill>
                <a:latin typeface="Consolas" pitchFamily="34" charset="0"/>
                <a:ea typeface="Consolas" pitchFamily="34" charset="-122"/>
                <a:cs typeface="Consolas" pitchFamily="34" charset="-120"/>
              </a:rPr>
              <a:t>    THE PROBLEM</a:t>
            </a:r>
            <a:endParaRPr lang="en-US" sz="1000" dirty="0"/>
          </a:p>
        </p:txBody>
      </p:sp>
      <p:sp>
        <p:nvSpPr>
          <p:cNvPr id="7" name="Text 5"/>
          <p:cNvSpPr/>
          <p:nvPr/>
        </p:nvSpPr>
        <p:spPr>
          <a:xfrm>
            <a:off x="548640" y="1417320"/>
            <a:ext cx="10972800" cy="1280160"/>
          </a:xfrm>
          <a:prstGeom prst="rect">
            <a:avLst/>
          </a:prstGeom>
          <a:noFill/>
          <a:ln/>
        </p:spPr>
        <p:txBody>
          <a:bodyPr wrap="square" lIns="0" tIns="0" rIns="0" bIns="0" rtlCol="0" anchor="ctr"/>
          <a:lstStyle/>
          <a:p>
            <a:pPr indent="0" marL="0">
              <a:buNone/>
            </a:pPr>
            <a:r>
              <a:rPr lang="en-US" sz="6000" spc="-100" kern="0" dirty="0">
                <a:solidFill>
                  <a:srgbClr val="F2ECE0"/>
                </a:solidFill>
                <a:latin typeface="Georgia" pitchFamily="34" charset="0"/>
                <a:ea typeface="Georgia" pitchFamily="34" charset="-122"/>
                <a:cs typeface="Georgia" pitchFamily="34" charset="-120"/>
              </a:rPr>
              <a:t>Engineering, </a:t>
            </a:r>
            <a:pPr indent="0" marL="0">
              <a:buNone/>
            </a:pPr>
            <a:r>
              <a:rPr lang="en-US" sz="6000" i="1" spc="-100" kern="0" dirty="0">
                <a:solidFill>
                  <a:srgbClr val="B8462C"/>
                </a:solidFill>
                <a:latin typeface="Georgia" pitchFamily="34" charset="0"/>
                <a:ea typeface="Georgia" pitchFamily="34" charset="-122"/>
                <a:cs typeface="Georgia" pitchFamily="34" charset="-120"/>
              </a:rPr>
              <a:t>on paper.</a:t>
            </a:r>
            <a:endParaRPr lang="en-US" sz="6000" dirty="0"/>
          </a:p>
        </p:txBody>
      </p:sp>
      <p:sp>
        <p:nvSpPr>
          <p:cNvPr id="8" name="Text 6"/>
          <p:cNvSpPr/>
          <p:nvPr/>
        </p:nvSpPr>
        <p:spPr>
          <a:xfrm>
            <a:off x="548640" y="3108960"/>
            <a:ext cx="5943600" cy="3017520"/>
          </a:xfrm>
          <a:prstGeom prst="rect">
            <a:avLst/>
          </a:prstGeom>
          <a:noFill/>
          <a:ln/>
        </p:spPr>
        <p:txBody>
          <a:bodyPr wrap="square" lIns="0" tIns="0" rIns="0" bIns="0" rtlCol="0" anchor="t"/>
          <a:lstStyle/>
          <a:p>
            <a:pPr indent="0" marL="0">
              <a:spcAft>
                <a:spcPts val="400"/>
              </a:spcAft>
              <a:buNone/>
            </a:pPr>
            <a:r>
              <a:rPr lang="en-US" sz="1200" dirty="0">
                <a:solidFill>
                  <a:srgbClr val="D5CCB8"/>
                </a:solidFill>
                <a:latin typeface="Calibri" pitchFamily="34" charset="0"/>
                <a:ea typeface="Calibri" pitchFamily="34" charset="-122"/>
                <a:cs typeface="Calibri" pitchFamily="34" charset="-120"/>
              </a:rPr>
              <a:t>Across Egypt's engineering faculties, education lives mostly in lecture halls. Students cover four years of theory, sit exams, write reports, and graduate without ever cutting, welding, soldering, or printing the things they spent those years studying.</a:t>
            </a:r>
            <a:endParaRPr lang="en-US" sz="1200" dirty="0"/>
          </a:p>
          <a:p>
            <a:pPr indent="0" marL="0">
              <a:spcAft>
                <a:spcPts val="400"/>
              </a:spcAft>
              <a:buNone/>
            </a:pPr>
            <a:r>
              <a:rPr lang="en-US" sz="1200" dirty="0">
                <a:solidFill>
                  <a:srgbClr val="D5CCB8"/>
                </a:solidFill>
                <a:latin typeface="Calibri" pitchFamily="34" charset="0"/>
                <a:ea typeface="Calibri" pitchFamily="34" charset="-122"/>
                <a:cs typeface="Calibri" pitchFamily="34" charset="-120"/>
              </a:rPr>
              <a:t> </a:t>
            </a:r>
            <a:endParaRPr lang="en-US" sz="1200" dirty="0"/>
          </a:p>
          <a:p>
            <a:pPr indent="0" marL="0">
              <a:spcAft>
                <a:spcPts val="400"/>
              </a:spcAft>
              <a:buNone/>
            </a:pPr>
            <a:r>
              <a:rPr lang="en-US" sz="1200" dirty="0">
                <a:solidFill>
                  <a:srgbClr val="D5CCB8"/>
                </a:solidFill>
                <a:latin typeface="Calibri" pitchFamily="34" charset="0"/>
                <a:ea typeface="Calibri" pitchFamily="34" charset="-122"/>
                <a:cs typeface="Calibri" pitchFamily="34" charset="-120"/>
              </a:rPr>
              <a:t>Real learning happens on the technical teams. Eleven of them at Alexandria University alone, building cars, drones, planes, ROVs, and autonomous robots for international competitions. They are where engineers are actually made.</a:t>
            </a:r>
            <a:endParaRPr lang="en-US" sz="1200" dirty="0"/>
          </a:p>
          <a:p>
            <a:pPr indent="0" marL="0">
              <a:spcAft>
                <a:spcPts val="400"/>
              </a:spcAft>
              <a:buNone/>
            </a:pPr>
            <a:r>
              <a:rPr lang="en-US" sz="1200" dirty="0">
                <a:solidFill>
                  <a:srgbClr val="D5CCB8"/>
                </a:solidFill>
                <a:latin typeface="Calibri" pitchFamily="34" charset="0"/>
                <a:ea typeface="Calibri" pitchFamily="34" charset="-122"/>
                <a:cs typeface="Calibri" pitchFamily="34" charset="-120"/>
              </a:rPr>
              <a:t> </a:t>
            </a:r>
            <a:endParaRPr lang="en-US" sz="1200" dirty="0"/>
          </a:p>
          <a:p>
            <a:pPr indent="0" marL="0">
              <a:spcAft>
                <a:spcPts val="400"/>
              </a:spcAft>
              <a:buNone/>
            </a:pPr>
            <a:r>
              <a:rPr lang="en-US" sz="1200" dirty="0">
                <a:solidFill>
                  <a:srgbClr val="D5CCB8"/>
                </a:solidFill>
                <a:latin typeface="Calibri" pitchFamily="34" charset="0"/>
                <a:ea typeface="Calibri" pitchFamily="34" charset="-122"/>
                <a:cs typeface="Calibri" pitchFamily="34" charset="-120"/>
              </a:rPr>
              <a:t>And they are broke. Fully self-funded, the teams collectively spend hundreds of thousands of pounds every year on materials and machining they pay external workshops to do for them. Every shrinking budget means a slower car, a weaker airframe, a smaller ambition.</a:t>
            </a:r>
            <a:endParaRPr lang="en-US" sz="1200" dirty="0"/>
          </a:p>
        </p:txBody>
      </p:sp>
      <p:sp>
        <p:nvSpPr>
          <p:cNvPr id="9" name="Text 7"/>
          <p:cNvSpPr/>
          <p:nvPr/>
        </p:nvSpPr>
        <p:spPr>
          <a:xfrm>
            <a:off x="6949440" y="3200400"/>
            <a:ext cx="1691640" cy="1005840"/>
          </a:xfrm>
          <a:prstGeom prst="rect">
            <a:avLst/>
          </a:prstGeom>
          <a:noFill/>
          <a:ln/>
        </p:spPr>
        <p:txBody>
          <a:bodyPr wrap="square" lIns="0" tIns="0" rIns="0" bIns="0" rtlCol="0" anchor="t"/>
          <a:lstStyle/>
          <a:p>
            <a:pPr indent="0" marL="0">
              <a:buNone/>
            </a:pPr>
            <a:r>
              <a:rPr lang="en-US" sz="4400" dirty="0">
                <a:solidFill>
                  <a:srgbClr val="F2ECE0"/>
                </a:solidFill>
                <a:latin typeface="Georgia" pitchFamily="34" charset="0"/>
                <a:ea typeface="Georgia" pitchFamily="34" charset="-122"/>
                <a:cs typeface="Georgia" pitchFamily="34" charset="-120"/>
              </a:rPr>
              <a:t>11</a:t>
            </a:r>
            <a:endParaRPr lang="en-US" sz="4400" dirty="0"/>
          </a:p>
        </p:txBody>
      </p:sp>
      <p:sp>
        <p:nvSpPr>
          <p:cNvPr id="10" name="Text 8"/>
          <p:cNvSpPr/>
          <p:nvPr/>
        </p:nvSpPr>
        <p:spPr>
          <a:xfrm>
            <a:off x="6949440" y="4297680"/>
            <a:ext cx="1691640" cy="822960"/>
          </a:xfrm>
          <a:prstGeom prst="rect">
            <a:avLst/>
          </a:prstGeom>
          <a:noFill/>
          <a:ln/>
        </p:spPr>
        <p:txBody>
          <a:bodyPr wrap="square" lIns="0" tIns="0" rIns="0" bIns="0" rtlCol="0" anchor="t"/>
          <a:lstStyle/>
          <a:p>
            <a:pPr indent="0" marL="0">
              <a:buNone/>
            </a:pPr>
            <a:r>
              <a:rPr lang="en-US" sz="800" spc="200" kern="0" dirty="0">
                <a:solidFill>
                  <a:srgbClr val="B5AC98"/>
                </a:solidFill>
                <a:latin typeface="Consolas" pitchFamily="34" charset="0"/>
                <a:ea typeface="Consolas" pitchFamily="34" charset="-122"/>
                <a:cs typeface="Consolas" pitchFamily="34" charset="-120"/>
              </a:rPr>
              <a:t>TECHNICAL TEAMS</a:t>
            </a:r>
            <a:endParaRPr lang="en-US" sz="800" dirty="0"/>
          </a:p>
          <a:p>
            <a:pPr indent="0" marL="0">
              <a:buNone/>
            </a:pPr>
            <a:r>
              <a:rPr lang="en-US" sz="800" spc="200" kern="0" dirty="0">
                <a:solidFill>
                  <a:srgbClr val="B5AC98"/>
                </a:solidFill>
                <a:latin typeface="Consolas" pitchFamily="34" charset="0"/>
                <a:ea typeface="Consolas" pitchFamily="34" charset="-122"/>
                <a:cs typeface="Consolas" pitchFamily="34" charset="-120"/>
              </a:rPr>
              <a:t>AT THE FACULTY</a:t>
            </a:r>
            <a:endParaRPr lang="en-US" sz="800" dirty="0"/>
          </a:p>
        </p:txBody>
      </p:sp>
      <p:sp>
        <p:nvSpPr>
          <p:cNvPr id="11" name="Text 9"/>
          <p:cNvSpPr/>
          <p:nvPr/>
        </p:nvSpPr>
        <p:spPr>
          <a:xfrm>
            <a:off x="8641080" y="3200400"/>
            <a:ext cx="1691640" cy="1005840"/>
          </a:xfrm>
          <a:prstGeom prst="rect">
            <a:avLst/>
          </a:prstGeom>
          <a:noFill/>
          <a:ln/>
        </p:spPr>
        <p:txBody>
          <a:bodyPr wrap="square" lIns="0" tIns="0" rIns="0" bIns="0" rtlCol="0" anchor="t"/>
          <a:lstStyle/>
          <a:p>
            <a:pPr indent="0" marL="0">
              <a:buNone/>
            </a:pPr>
            <a:r>
              <a:rPr lang="en-US" sz="4400" dirty="0">
                <a:solidFill>
                  <a:srgbClr val="F2ECE0"/>
                </a:solidFill>
                <a:latin typeface="Georgia" pitchFamily="34" charset="0"/>
                <a:ea typeface="Georgia" pitchFamily="34" charset="-122"/>
                <a:cs typeface="Georgia" pitchFamily="34" charset="-120"/>
              </a:rPr>
              <a:t>300K</a:t>
            </a:r>
            <a:endParaRPr lang="en-US" sz="4400" dirty="0"/>
          </a:p>
        </p:txBody>
      </p:sp>
      <p:sp>
        <p:nvSpPr>
          <p:cNvPr id="12" name="Text 10"/>
          <p:cNvSpPr/>
          <p:nvPr/>
        </p:nvSpPr>
        <p:spPr>
          <a:xfrm>
            <a:off x="8641080" y="4297680"/>
            <a:ext cx="1691640" cy="822960"/>
          </a:xfrm>
          <a:prstGeom prst="rect">
            <a:avLst/>
          </a:prstGeom>
          <a:noFill/>
          <a:ln/>
        </p:spPr>
        <p:txBody>
          <a:bodyPr wrap="square" lIns="0" tIns="0" rIns="0" bIns="0" rtlCol="0" anchor="t"/>
          <a:lstStyle/>
          <a:p>
            <a:pPr indent="0" marL="0">
              <a:buNone/>
            </a:pPr>
            <a:r>
              <a:rPr lang="en-US" sz="800" spc="200" kern="0" dirty="0">
                <a:solidFill>
                  <a:srgbClr val="B5AC98"/>
                </a:solidFill>
                <a:latin typeface="Consolas" pitchFamily="34" charset="0"/>
                <a:ea typeface="Consolas" pitchFamily="34" charset="-122"/>
                <a:cs typeface="Consolas" pitchFamily="34" charset="-120"/>
              </a:rPr>
              <a:t>EGP SPENT YEARLY</a:t>
            </a:r>
            <a:endParaRPr lang="en-US" sz="800" dirty="0"/>
          </a:p>
          <a:p>
            <a:pPr indent="0" marL="0">
              <a:buNone/>
            </a:pPr>
            <a:r>
              <a:rPr lang="en-US" sz="800" spc="200" kern="0" dirty="0">
                <a:solidFill>
                  <a:srgbClr val="B5AC98"/>
                </a:solidFill>
                <a:latin typeface="Consolas" pitchFamily="34" charset="0"/>
                <a:ea typeface="Consolas" pitchFamily="34" charset="-122"/>
                <a:cs typeface="Consolas" pitchFamily="34" charset="-120"/>
              </a:rPr>
              <a:t>PER TEAM</a:t>
            </a:r>
            <a:endParaRPr lang="en-US" sz="800" dirty="0"/>
          </a:p>
        </p:txBody>
      </p:sp>
      <p:sp>
        <p:nvSpPr>
          <p:cNvPr id="13" name="Text 11"/>
          <p:cNvSpPr/>
          <p:nvPr/>
        </p:nvSpPr>
        <p:spPr>
          <a:xfrm>
            <a:off x="10332720" y="3200400"/>
            <a:ext cx="1691640" cy="1005840"/>
          </a:xfrm>
          <a:prstGeom prst="rect">
            <a:avLst/>
          </a:prstGeom>
          <a:noFill/>
          <a:ln/>
        </p:spPr>
        <p:txBody>
          <a:bodyPr wrap="square" lIns="0" tIns="0" rIns="0" bIns="0" rtlCol="0" anchor="t"/>
          <a:lstStyle/>
          <a:p>
            <a:pPr indent="0" marL="0">
              <a:buNone/>
            </a:pPr>
            <a:r>
              <a:rPr lang="en-US" sz="4400" dirty="0">
                <a:solidFill>
                  <a:srgbClr val="F2ECE0"/>
                </a:solidFill>
                <a:latin typeface="Georgia" pitchFamily="34" charset="0"/>
                <a:ea typeface="Georgia" pitchFamily="34" charset="-122"/>
                <a:cs typeface="Georgia" pitchFamily="34" charset="-120"/>
              </a:rPr>
              <a:t>0</a:t>
            </a:r>
            <a:endParaRPr lang="en-US" sz="4400" dirty="0"/>
          </a:p>
        </p:txBody>
      </p:sp>
      <p:sp>
        <p:nvSpPr>
          <p:cNvPr id="14" name="Text 12"/>
          <p:cNvSpPr/>
          <p:nvPr/>
        </p:nvSpPr>
        <p:spPr>
          <a:xfrm>
            <a:off x="10332720" y="4297680"/>
            <a:ext cx="1691640" cy="822960"/>
          </a:xfrm>
          <a:prstGeom prst="rect">
            <a:avLst/>
          </a:prstGeom>
          <a:noFill/>
          <a:ln/>
        </p:spPr>
        <p:txBody>
          <a:bodyPr wrap="square" lIns="0" tIns="0" rIns="0" bIns="0" rtlCol="0" anchor="t"/>
          <a:lstStyle/>
          <a:p>
            <a:pPr indent="0" marL="0">
              <a:buNone/>
            </a:pPr>
            <a:r>
              <a:rPr lang="en-US" sz="800" spc="200" kern="0" dirty="0">
                <a:solidFill>
                  <a:srgbClr val="B5AC98"/>
                </a:solidFill>
                <a:latin typeface="Consolas" pitchFamily="34" charset="0"/>
                <a:ea typeface="Consolas" pitchFamily="34" charset="-122"/>
                <a:cs typeface="Consolas" pitchFamily="34" charset="-120"/>
              </a:rPr>
              <a:t>SHARED FABRICATION</a:t>
            </a:r>
            <a:endParaRPr lang="en-US" sz="800" dirty="0"/>
          </a:p>
          <a:p>
            <a:pPr indent="0" marL="0">
              <a:buNone/>
            </a:pPr>
            <a:r>
              <a:rPr lang="en-US" sz="800" spc="200" kern="0" dirty="0">
                <a:solidFill>
                  <a:srgbClr val="B5AC98"/>
                </a:solidFill>
                <a:latin typeface="Consolas" pitchFamily="34" charset="0"/>
                <a:ea typeface="Consolas" pitchFamily="34" charset="-122"/>
                <a:cs typeface="Consolas" pitchFamily="34" charset="-120"/>
              </a:rPr>
              <a:t>INFRASTRUCTURE</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ECE0"/>
        </a:solidFill>
      </p:bgPr>
    </p:bg>
    <p:spTree>
      <p:nvGrpSpPr>
        <p:cNvPr id="1" name=""/>
        <p:cNvGrpSpPr/>
        <p:nvPr/>
      </p:nvGrpSpPr>
      <p:grpSpPr>
        <a:xfrm>
          <a:off x="0" y="0"/>
          <a:ext cx="0" cy="0"/>
          <a:chOff x="0" y="0"/>
          <a:chExt cx="0" cy="0"/>
        </a:xfrm>
      </p:grpSpPr>
      <p:sp>
        <p:nvSpPr>
          <p:cNvPr id="2" name="Text 0"/>
          <p:cNvSpPr/>
          <p:nvPr/>
        </p:nvSpPr>
        <p:spPr>
          <a:xfrm>
            <a:off x="548640" y="320040"/>
            <a:ext cx="54864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EBTEKAR LAB / معمل ابتكار</a:t>
            </a:r>
            <a:endParaRPr lang="en-US" sz="900" dirty="0"/>
          </a:p>
        </p:txBody>
      </p:sp>
      <p:sp>
        <p:nvSpPr>
          <p:cNvPr id="3" name="Text 1"/>
          <p:cNvSpPr/>
          <p:nvPr/>
        </p:nvSpPr>
        <p:spPr>
          <a:xfrm>
            <a:off x="10698480" y="6400800"/>
            <a:ext cx="1097280" cy="274320"/>
          </a:xfrm>
          <a:prstGeom prst="rect">
            <a:avLst/>
          </a:prstGeom>
          <a:noFill/>
          <a:ln/>
        </p:spPr>
        <p:txBody>
          <a:bodyPr wrap="square" lIns="0" tIns="0" rIns="0" bIns="0" rtlCol="0" anchor="ctr"/>
          <a:lstStyle/>
          <a:p>
            <a:pPr algn="r" indent="0" marL="0">
              <a:buNone/>
            </a:pPr>
            <a:r>
              <a:rPr lang="en-US" sz="900" spc="200" kern="0" dirty="0">
                <a:solidFill>
                  <a:srgbClr val="6B6357"/>
                </a:solidFill>
                <a:latin typeface="Consolas" pitchFamily="34" charset="0"/>
                <a:ea typeface="Consolas" pitchFamily="34" charset="-122"/>
                <a:cs typeface="Consolas" pitchFamily="34" charset="-120"/>
              </a:rPr>
              <a:t>03 / 10</a:t>
            </a:r>
            <a:endParaRPr lang="en-US" sz="900" dirty="0"/>
          </a:p>
        </p:txBody>
      </p:sp>
      <p:sp>
        <p:nvSpPr>
          <p:cNvPr id="4" name="Text 2"/>
          <p:cNvSpPr/>
          <p:nvPr/>
        </p:nvSpPr>
        <p:spPr>
          <a:xfrm>
            <a:off x="548640" y="6400800"/>
            <a:ext cx="45720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Founding Sponsors Pitch · 2026</a:t>
            </a:r>
            <a:endParaRPr lang="en-US" sz="900" dirty="0"/>
          </a:p>
        </p:txBody>
      </p:sp>
      <p:sp>
        <p:nvSpPr>
          <p:cNvPr id="5" name="Shape 3"/>
          <p:cNvSpPr/>
          <p:nvPr/>
        </p:nvSpPr>
        <p:spPr>
          <a:xfrm>
            <a:off x="548640" y="960120"/>
            <a:ext cx="274320" cy="18288"/>
          </a:xfrm>
          <a:prstGeom prst="rect">
            <a:avLst/>
          </a:prstGeom>
          <a:solidFill>
            <a:srgbClr val="B8462C"/>
          </a:solidFill>
          <a:ln/>
        </p:spPr>
      </p:sp>
      <p:sp>
        <p:nvSpPr>
          <p:cNvPr id="6" name="Text 4"/>
          <p:cNvSpPr/>
          <p:nvPr/>
        </p:nvSpPr>
        <p:spPr>
          <a:xfrm>
            <a:off x="914400" y="850392"/>
            <a:ext cx="731520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02</a:t>
            </a:r>
            <a:pPr indent="0" marL="0">
              <a:buNone/>
            </a:pPr>
            <a:r>
              <a:rPr lang="en-US" sz="1000" spc="200" kern="0" dirty="0">
                <a:solidFill>
                  <a:srgbClr val="6B6357"/>
                </a:solidFill>
                <a:latin typeface="Consolas" pitchFamily="34" charset="0"/>
                <a:ea typeface="Consolas" pitchFamily="34" charset="-122"/>
                <a:cs typeface="Consolas" pitchFamily="34" charset="-120"/>
              </a:rPr>
              <a:t>    CONTEXT</a:t>
            </a:r>
            <a:endParaRPr lang="en-US" sz="1000" dirty="0"/>
          </a:p>
        </p:txBody>
      </p:sp>
      <p:sp>
        <p:nvSpPr>
          <p:cNvPr id="7" name="Text 5"/>
          <p:cNvSpPr/>
          <p:nvPr/>
        </p:nvSpPr>
        <p:spPr>
          <a:xfrm>
            <a:off x="548640" y="1371600"/>
            <a:ext cx="10972800" cy="1280160"/>
          </a:xfrm>
          <a:prstGeom prst="rect">
            <a:avLst/>
          </a:prstGeom>
          <a:noFill/>
          <a:ln/>
        </p:spPr>
        <p:txBody>
          <a:bodyPr wrap="square" lIns="0" tIns="0" rIns="0" bIns="0" rtlCol="0" anchor="ctr"/>
          <a:lstStyle/>
          <a:p>
            <a:pPr indent="0" marL="0">
              <a:buNone/>
            </a:pPr>
            <a:r>
              <a:rPr lang="en-US" sz="6400" dirty="0">
                <a:solidFill>
                  <a:srgbClr val="131210"/>
                </a:solidFill>
                <a:latin typeface="Georgia" pitchFamily="34" charset="0"/>
                <a:ea typeface="Georgia" pitchFamily="34" charset="-122"/>
                <a:cs typeface="Georgia" pitchFamily="34" charset="-120"/>
              </a:rPr>
              <a:t>What is a </a:t>
            </a:r>
            <a:pPr indent="0" marL="0">
              <a:buNone/>
            </a:pPr>
            <a:r>
              <a:rPr lang="en-US" sz="6400" i="1" dirty="0">
                <a:solidFill>
                  <a:srgbClr val="B8462C"/>
                </a:solidFill>
                <a:latin typeface="Georgia" pitchFamily="34" charset="0"/>
                <a:ea typeface="Georgia" pitchFamily="34" charset="-122"/>
                <a:cs typeface="Georgia" pitchFamily="34" charset="-120"/>
              </a:rPr>
              <a:t>Fab Lab?</a:t>
            </a:r>
            <a:endParaRPr lang="en-US" sz="6400" dirty="0"/>
          </a:p>
        </p:txBody>
      </p:sp>
      <p:sp>
        <p:nvSpPr>
          <p:cNvPr id="8" name="Text 6"/>
          <p:cNvSpPr/>
          <p:nvPr/>
        </p:nvSpPr>
        <p:spPr>
          <a:xfrm>
            <a:off x="548640" y="2926080"/>
            <a:ext cx="6858000" cy="3108960"/>
          </a:xfrm>
          <a:prstGeom prst="rect">
            <a:avLst/>
          </a:prstGeom>
          <a:noFill/>
          <a:ln/>
        </p:spPr>
        <p:txBody>
          <a:bodyPr wrap="square" lIns="0" tIns="0" rIns="0" bIns="0" rtlCol="0" anchor="t"/>
          <a:lstStyle/>
          <a:p>
            <a:pPr indent="0" marL="0">
              <a:spcAft>
                <a:spcPts val="400"/>
              </a:spcAft>
              <a:buNone/>
            </a:pPr>
            <a:r>
              <a:rPr lang="en-US" sz="1300" dirty="0">
                <a:solidFill>
                  <a:srgbClr val="2A2823"/>
                </a:solidFill>
                <a:latin typeface="Calibri" pitchFamily="34" charset="0"/>
                <a:ea typeface="Calibri" pitchFamily="34" charset="-122"/>
                <a:cs typeface="Calibri" pitchFamily="34" charset="-120"/>
              </a:rPr>
              <a:t>A small-scale fabrication workshop equipped with the digital and analog tools to make almost anything: laser cutters, CNC machines, 3D printers, electronics benches, and hand tools, all open to a community of makers.</a:t>
            </a:r>
            <a:endParaRPr lang="en-US" sz="1300" dirty="0"/>
          </a:p>
          <a:p>
            <a:pPr indent="0" marL="0">
              <a:spcAft>
                <a:spcPts val="400"/>
              </a:spcAft>
              <a:buNone/>
            </a:pPr>
            <a:r>
              <a:rPr lang="en-US" sz="1300" dirty="0">
                <a:solidFill>
                  <a:srgbClr val="2A2823"/>
                </a:solidFill>
                <a:latin typeface="Calibri" pitchFamily="34" charset="0"/>
                <a:ea typeface="Calibri" pitchFamily="34" charset="-122"/>
                <a:cs typeface="Calibri" pitchFamily="34" charset="-120"/>
              </a:rPr>
              <a:t> </a:t>
            </a:r>
            <a:endParaRPr lang="en-US" sz="1300" dirty="0"/>
          </a:p>
          <a:p>
            <a:pPr indent="0" marL="0">
              <a:spcAft>
                <a:spcPts val="400"/>
              </a:spcAft>
              <a:buNone/>
            </a:pPr>
            <a:r>
              <a:rPr lang="en-US" sz="1300" dirty="0">
                <a:solidFill>
                  <a:srgbClr val="2A2823"/>
                </a:solidFill>
                <a:latin typeface="Calibri" pitchFamily="34" charset="0"/>
                <a:ea typeface="Calibri" pitchFamily="34" charset="-122"/>
                <a:cs typeface="Calibri" pitchFamily="34" charset="-120"/>
              </a:rPr>
              <a:t>The concept was born at MIT's Center for Bits and Atoms in 2001 and has since grown into a global network of more than two thousand labs across over one hundred countries.</a:t>
            </a:r>
            <a:endParaRPr lang="en-US" sz="1300" dirty="0"/>
          </a:p>
          <a:p>
            <a:pPr indent="0" marL="0">
              <a:spcAft>
                <a:spcPts val="400"/>
              </a:spcAft>
              <a:buNone/>
            </a:pPr>
            <a:r>
              <a:rPr lang="en-US" sz="1300" dirty="0">
                <a:solidFill>
                  <a:srgbClr val="2A2823"/>
                </a:solidFill>
                <a:latin typeface="Calibri" pitchFamily="34" charset="0"/>
                <a:ea typeface="Calibri" pitchFamily="34" charset="-122"/>
                <a:cs typeface="Calibri" pitchFamily="34" charset="-120"/>
              </a:rPr>
              <a:t> </a:t>
            </a:r>
            <a:endParaRPr lang="en-US" sz="1300" dirty="0"/>
          </a:p>
          <a:p>
            <a:pPr indent="0" marL="0">
              <a:spcAft>
                <a:spcPts val="400"/>
              </a:spcAft>
              <a:buNone/>
            </a:pPr>
            <a:r>
              <a:rPr lang="en-US" sz="1300" dirty="0">
                <a:solidFill>
                  <a:srgbClr val="2A2823"/>
                </a:solidFill>
                <a:latin typeface="Calibri" pitchFamily="34" charset="0"/>
                <a:ea typeface="Calibri" pitchFamily="34" charset="-122"/>
                <a:cs typeface="Calibri" pitchFamily="34" charset="-120"/>
              </a:rPr>
              <a:t>Ebtekar Lab is Alexandria University's contribution to that network. A space that takes the world's most useful educational concept and points it directly at the engineers who need it most.</a:t>
            </a:r>
            <a:endParaRPr lang="en-US" sz="1300" dirty="0"/>
          </a:p>
        </p:txBody>
      </p:sp>
      <p:sp>
        <p:nvSpPr>
          <p:cNvPr id="9" name="Shape 7"/>
          <p:cNvSpPr/>
          <p:nvPr/>
        </p:nvSpPr>
        <p:spPr>
          <a:xfrm>
            <a:off x="7772400" y="2926080"/>
            <a:ext cx="36576" cy="2743200"/>
          </a:xfrm>
          <a:prstGeom prst="rect">
            <a:avLst/>
          </a:prstGeom>
          <a:solidFill>
            <a:srgbClr val="B8462C"/>
          </a:solidFill>
          <a:ln/>
        </p:spPr>
      </p:sp>
      <p:sp>
        <p:nvSpPr>
          <p:cNvPr id="10" name="Text 8"/>
          <p:cNvSpPr/>
          <p:nvPr/>
        </p:nvSpPr>
        <p:spPr>
          <a:xfrm>
            <a:off x="8046720" y="2926080"/>
            <a:ext cx="3657600" cy="2743200"/>
          </a:xfrm>
          <a:prstGeom prst="rect">
            <a:avLst/>
          </a:prstGeom>
          <a:noFill/>
          <a:ln/>
        </p:spPr>
        <p:txBody>
          <a:bodyPr wrap="square" lIns="0" tIns="0" rIns="0" bIns="0" rtlCol="0" anchor="t"/>
          <a:lstStyle/>
          <a:p>
            <a:pPr indent="0" marL="0">
              <a:buNone/>
            </a:pPr>
            <a:r>
              <a:rPr lang="en-US" sz="2200" dirty="0">
                <a:solidFill>
                  <a:srgbClr val="131210"/>
                </a:solidFill>
                <a:latin typeface="Georgia" pitchFamily="34" charset="0"/>
                <a:ea typeface="Georgia" pitchFamily="34" charset="-122"/>
                <a:cs typeface="Georgia" pitchFamily="34" charset="-120"/>
              </a:rPr>
              <a:t>The difference between learning </a:t>
            </a:r>
            <a:pPr indent="0" marL="0">
              <a:buNone/>
            </a:pPr>
            <a:r>
              <a:rPr lang="en-US" sz="2200" i="1" dirty="0">
                <a:solidFill>
                  <a:srgbClr val="B8462C"/>
                </a:solidFill>
                <a:latin typeface="Georgia" pitchFamily="34" charset="0"/>
                <a:ea typeface="Georgia" pitchFamily="34" charset="-122"/>
                <a:cs typeface="Georgia" pitchFamily="34" charset="-120"/>
              </a:rPr>
              <a:t>about </a:t>
            </a:r>
            <a:pPr indent="0" marL="0">
              <a:buNone/>
            </a:pPr>
            <a:r>
              <a:rPr lang="en-US" sz="2200" dirty="0">
                <a:solidFill>
                  <a:srgbClr val="131210"/>
                </a:solidFill>
                <a:latin typeface="Georgia" pitchFamily="34" charset="0"/>
                <a:ea typeface="Georgia" pitchFamily="34" charset="-122"/>
                <a:cs typeface="Georgia" pitchFamily="34" charset="-120"/>
              </a:rPr>
              <a:t>a machine and learning </a:t>
            </a:r>
            <a:pPr indent="0" marL="0">
              <a:buNone/>
            </a:pPr>
            <a:r>
              <a:rPr lang="en-US" sz="2200" i="1" dirty="0">
                <a:solidFill>
                  <a:srgbClr val="B8462C"/>
                </a:solidFill>
                <a:latin typeface="Georgia" pitchFamily="34" charset="0"/>
                <a:ea typeface="Georgia" pitchFamily="34" charset="-122"/>
                <a:cs typeface="Georgia" pitchFamily="34" charset="-120"/>
              </a:rPr>
              <a:t>through </a:t>
            </a:r>
            <a:pPr indent="0" marL="0">
              <a:buNone/>
            </a:pPr>
            <a:r>
              <a:rPr lang="en-US" sz="2200" dirty="0">
                <a:solidFill>
                  <a:srgbClr val="131210"/>
                </a:solidFill>
                <a:latin typeface="Georgia" pitchFamily="34" charset="0"/>
                <a:ea typeface="Georgia" pitchFamily="34" charset="-122"/>
                <a:cs typeface="Georgia" pitchFamily="34" charset="-120"/>
              </a:rPr>
              <a:t>one.</a:t>
            </a:r>
            <a:endParaRPr lang="en-US" sz="2200" dirty="0"/>
          </a:p>
        </p:txBody>
      </p:sp>
      <p:sp>
        <p:nvSpPr>
          <p:cNvPr id="11" name="Text 9"/>
          <p:cNvSpPr/>
          <p:nvPr/>
        </p:nvSpPr>
        <p:spPr>
          <a:xfrm>
            <a:off x="8046720" y="5760720"/>
            <a:ext cx="3657600" cy="27432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THE PREMISE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ECE0"/>
        </a:solidFill>
      </p:bgPr>
    </p:bg>
    <p:spTree>
      <p:nvGrpSpPr>
        <p:cNvPr id="1" name=""/>
        <p:cNvGrpSpPr/>
        <p:nvPr/>
      </p:nvGrpSpPr>
      <p:grpSpPr>
        <a:xfrm>
          <a:off x="0" y="0"/>
          <a:ext cx="0" cy="0"/>
          <a:chOff x="0" y="0"/>
          <a:chExt cx="0" cy="0"/>
        </a:xfrm>
      </p:grpSpPr>
      <p:sp>
        <p:nvSpPr>
          <p:cNvPr id="2" name="Text 0"/>
          <p:cNvSpPr/>
          <p:nvPr/>
        </p:nvSpPr>
        <p:spPr>
          <a:xfrm>
            <a:off x="548640" y="320040"/>
            <a:ext cx="54864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EBTEKAR LAB / معمل ابتكار</a:t>
            </a:r>
            <a:endParaRPr lang="en-US" sz="900" dirty="0"/>
          </a:p>
        </p:txBody>
      </p:sp>
      <p:sp>
        <p:nvSpPr>
          <p:cNvPr id="3" name="Text 1"/>
          <p:cNvSpPr/>
          <p:nvPr/>
        </p:nvSpPr>
        <p:spPr>
          <a:xfrm>
            <a:off x="10698480" y="6400800"/>
            <a:ext cx="1097280" cy="274320"/>
          </a:xfrm>
          <a:prstGeom prst="rect">
            <a:avLst/>
          </a:prstGeom>
          <a:noFill/>
          <a:ln/>
        </p:spPr>
        <p:txBody>
          <a:bodyPr wrap="square" lIns="0" tIns="0" rIns="0" bIns="0" rtlCol="0" anchor="ctr"/>
          <a:lstStyle/>
          <a:p>
            <a:pPr algn="r" indent="0" marL="0">
              <a:buNone/>
            </a:pPr>
            <a:r>
              <a:rPr lang="en-US" sz="900" spc="200" kern="0" dirty="0">
                <a:solidFill>
                  <a:srgbClr val="6B6357"/>
                </a:solidFill>
                <a:latin typeface="Consolas" pitchFamily="34" charset="0"/>
                <a:ea typeface="Consolas" pitchFamily="34" charset="-122"/>
                <a:cs typeface="Consolas" pitchFamily="34" charset="-120"/>
              </a:rPr>
              <a:t>04 / 10</a:t>
            </a:r>
            <a:endParaRPr lang="en-US" sz="900" dirty="0"/>
          </a:p>
        </p:txBody>
      </p:sp>
      <p:sp>
        <p:nvSpPr>
          <p:cNvPr id="4" name="Text 2"/>
          <p:cNvSpPr/>
          <p:nvPr/>
        </p:nvSpPr>
        <p:spPr>
          <a:xfrm>
            <a:off x="548640" y="6400800"/>
            <a:ext cx="45720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Founding Sponsors Pitch · 2026</a:t>
            </a:r>
            <a:endParaRPr lang="en-US" sz="900" dirty="0"/>
          </a:p>
        </p:txBody>
      </p:sp>
      <p:sp>
        <p:nvSpPr>
          <p:cNvPr id="5" name="Shape 3"/>
          <p:cNvSpPr/>
          <p:nvPr/>
        </p:nvSpPr>
        <p:spPr>
          <a:xfrm>
            <a:off x="548640" y="960120"/>
            <a:ext cx="274320" cy="18288"/>
          </a:xfrm>
          <a:prstGeom prst="rect">
            <a:avLst/>
          </a:prstGeom>
          <a:solidFill>
            <a:srgbClr val="B8462C"/>
          </a:solidFill>
          <a:ln/>
        </p:spPr>
      </p:sp>
      <p:sp>
        <p:nvSpPr>
          <p:cNvPr id="6" name="Text 4"/>
          <p:cNvSpPr/>
          <p:nvPr/>
        </p:nvSpPr>
        <p:spPr>
          <a:xfrm>
            <a:off x="914400" y="850392"/>
            <a:ext cx="731520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03</a:t>
            </a:r>
            <a:pPr indent="0" marL="0">
              <a:buNone/>
            </a:pPr>
            <a:r>
              <a:rPr lang="en-US" sz="1000" spc="200" kern="0" dirty="0">
                <a:solidFill>
                  <a:srgbClr val="6B6357"/>
                </a:solidFill>
                <a:latin typeface="Consolas" pitchFamily="34" charset="0"/>
                <a:ea typeface="Consolas" pitchFamily="34" charset="-122"/>
                <a:cs typeface="Consolas" pitchFamily="34" charset="-120"/>
              </a:rPr>
              <a:t>    THE LAB</a:t>
            </a:r>
            <a:endParaRPr lang="en-US" sz="1000" dirty="0"/>
          </a:p>
        </p:txBody>
      </p:sp>
      <p:sp>
        <p:nvSpPr>
          <p:cNvPr id="7" name="Shape 5"/>
          <p:cNvSpPr/>
          <p:nvPr/>
        </p:nvSpPr>
        <p:spPr>
          <a:xfrm>
            <a:off x="548640" y="1371600"/>
            <a:ext cx="11064240" cy="4754880"/>
          </a:xfrm>
          <a:prstGeom prst="rect">
            <a:avLst/>
          </a:prstGeom>
          <a:solidFill>
            <a:srgbClr val="131210"/>
          </a:solidFill>
          <a:ln/>
        </p:spPr>
      </p:sp>
      <p:sp>
        <p:nvSpPr>
          <p:cNvPr id="8" name="Text 6"/>
          <p:cNvSpPr/>
          <p:nvPr/>
        </p:nvSpPr>
        <p:spPr>
          <a:xfrm>
            <a:off x="1005840" y="1691640"/>
            <a:ext cx="10058400" cy="1463040"/>
          </a:xfrm>
          <a:prstGeom prst="rect">
            <a:avLst/>
          </a:prstGeom>
          <a:noFill/>
          <a:ln/>
        </p:spPr>
        <p:txBody>
          <a:bodyPr wrap="square" lIns="0" tIns="0" rIns="0" bIns="0" rtlCol="0" anchor="t"/>
          <a:lstStyle/>
          <a:p>
            <a:pPr indent="0" marL="0">
              <a:buNone/>
            </a:pPr>
            <a:r>
              <a:rPr lang="en-US" sz="3200" dirty="0">
                <a:solidFill>
                  <a:srgbClr val="F2ECE0"/>
                </a:solidFill>
                <a:latin typeface="Georgia" pitchFamily="34" charset="0"/>
                <a:ea typeface="Georgia" pitchFamily="34" charset="-122"/>
                <a:cs typeface="Georgia" pitchFamily="34" charset="-120"/>
              </a:rPr>
              <a:t>A workshop equipped through industry donation, run by students, and open to </a:t>
            </a:r>
            <a:pPr indent="0" marL="0">
              <a:buNone/>
            </a:pPr>
            <a:r>
              <a:rPr lang="en-US" sz="3200" i="1" dirty="0">
                <a:solidFill>
                  <a:srgbClr val="B8462C"/>
                </a:solidFill>
                <a:latin typeface="Georgia" pitchFamily="34" charset="0"/>
                <a:ea typeface="Georgia" pitchFamily="34" charset="-122"/>
                <a:cs typeface="Georgia" pitchFamily="34" charset="-120"/>
              </a:rPr>
              <a:t>anyone in the faculty </a:t>
            </a:r>
            <a:pPr indent="0" marL="0">
              <a:buNone/>
            </a:pPr>
            <a:r>
              <a:rPr lang="en-US" sz="3200" dirty="0">
                <a:solidFill>
                  <a:srgbClr val="F2ECE0"/>
                </a:solidFill>
                <a:latin typeface="Georgia" pitchFamily="34" charset="0"/>
                <a:ea typeface="Georgia" pitchFamily="34" charset="-122"/>
                <a:cs typeface="Georgia" pitchFamily="34" charset="-120"/>
              </a:rPr>
              <a:t>who wants to build.</a:t>
            </a:r>
            <a:endParaRPr lang="en-US" sz="3200" dirty="0"/>
          </a:p>
        </p:txBody>
      </p:sp>
      <p:sp>
        <p:nvSpPr>
          <p:cNvPr id="9" name="Shape 7"/>
          <p:cNvSpPr/>
          <p:nvPr/>
        </p:nvSpPr>
        <p:spPr>
          <a:xfrm>
            <a:off x="1005840" y="3657600"/>
            <a:ext cx="10149840" cy="0"/>
          </a:xfrm>
          <a:prstGeom prst="line">
            <a:avLst/>
          </a:prstGeom>
          <a:noFill/>
          <a:ln w="6350">
            <a:solidFill>
              <a:srgbClr val="F2ECE0">
                <a:alpha val="20000"/>
              </a:srgbClr>
            </a:solidFill>
            <a:prstDash val="solid"/>
          </a:ln>
        </p:spPr>
      </p:sp>
      <p:sp>
        <p:nvSpPr>
          <p:cNvPr id="10" name="Text 8"/>
          <p:cNvSpPr/>
          <p:nvPr/>
        </p:nvSpPr>
        <p:spPr>
          <a:xfrm>
            <a:off x="1005840" y="3931920"/>
            <a:ext cx="301752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EQUIPMENT</a:t>
            </a:r>
            <a:endParaRPr lang="en-US" sz="1000" dirty="0"/>
          </a:p>
        </p:txBody>
      </p:sp>
      <p:sp>
        <p:nvSpPr>
          <p:cNvPr id="11" name="Text 9"/>
          <p:cNvSpPr/>
          <p:nvPr/>
        </p:nvSpPr>
        <p:spPr>
          <a:xfrm>
            <a:off x="1005840" y="4251960"/>
            <a:ext cx="3017520" cy="1737360"/>
          </a:xfrm>
          <a:prstGeom prst="rect">
            <a:avLst/>
          </a:prstGeom>
          <a:noFill/>
          <a:ln/>
        </p:spPr>
        <p:txBody>
          <a:bodyPr wrap="square" lIns="0" tIns="0" rIns="0" bIns="0" rtlCol="0" anchor="t"/>
          <a:lstStyle/>
          <a:p>
            <a:pPr indent="0" marL="0">
              <a:buNone/>
            </a:pPr>
            <a:r>
              <a:rPr lang="en-US" sz="1150" dirty="0">
                <a:solidFill>
                  <a:srgbClr val="D5CCB8"/>
                </a:solidFill>
                <a:latin typeface="Calibri" pitchFamily="34" charset="0"/>
                <a:ea typeface="Calibri" pitchFamily="34" charset="-122"/>
                <a:cs typeface="Calibri" pitchFamily="34" charset="-120"/>
              </a:rPr>
              <a:t>Laser cutters, CNCs, 3D printers, electronics benches, sheet-metal tools, computing workstations, and the consumables that feed them. Sourced through perpetual sponsorship deals.</a:t>
            </a:r>
            <a:endParaRPr lang="en-US" sz="1150" dirty="0"/>
          </a:p>
        </p:txBody>
      </p:sp>
      <p:sp>
        <p:nvSpPr>
          <p:cNvPr id="12" name="Text 10"/>
          <p:cNvSpPr/>
          <p:nvPr/>
        </p:nvSpPr>
        <p:spPr>
          <a:xfrm>
            <a:off x="4389120" y="3931920"/>
            <a:ext cx="301752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OPERATION</a:t>
            </a:r>
            <a:endParaRPr lang="en-US" sz="1000" dirty="0"/>
          </a:p>
        </p:txBody>
      </p:sp>
      <p:sp>
        <p:nvSpPr>
          <p:cNvPr id="13" name="Text 11"/>
          <p:cNvSpPr/>
          <p:nvPr/>
        </p:nvSpPr>
        <p:spPr>
          <a:xfrm>
            <a:off x="4389120" y="4251960"/>
            <a:ext cx="3017520" cy="1737360"/>
          </a:xfrm>
          <a:prstGeom prst="rect">
            <a:avLst/>
          </a:prstGeom>
          <a:noFill/>
          <a:ln/>
        </p:spPr>
        <p:txBody>
          <a:bodyPr wrap="square" lIns="0" tIns="0" rIns="0" bIns="0" rtlCol="0" anchor="t"/>
          <a:lstStyle/>
          <a:p>
            <a:pPr indent="0" marL="0">
              <a:buNone/>
            </a:pPr>
            <a:r>
              <a:rPr lang="en-US" sz="1150" dirty="0">
                <a:solidFill>
                  <a:srgbClr val="D5CCB8"/>
                </a:solidFill>
                <a:latin typeface="Calibri" pitchFamily="34" charset="0"/>
                <a:ea typeface="Calibri" pitchFamily="34" charset="-122"/>
                <a:cs typeface="Calibri" pitchFamily="34" charset="-120"/>
              </a:rPr>
              <a:t>Student-run from day one. A core team handles scheduling, training, machine maintenance, and sponsor relationships. Faculty advisors provide oversight; students provide direction.</a:t>
            </a:r>
            <a:endParaRPr lang="en-US" sz="1150" dirty="0"/>
          </a:p>
        </p:txBody>
      </p:sp>
      <p:sp>
        <p:nvSpPr>
          <p:cNvPr id="14" name="Text 12"/>
          <p:cNvSpPr/>
          <p:nvPr/>
        </p:nvSpPr>
        <p:spPr>
          <a:xfrm>
            <a:off x="7772400" y="3931920"/>
            <a:ext cx="301752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ACCESS</a:t>
            </a:r>
            <a:endParaRPr lang="en-US" sz="1000" dirty="0"/>
          </a:p>
        </p:txBody>
      </p:sp>
      <p:sp>
        <p:nvSpPr>
          <p:cNvPr id="15" name="Text 13"/>
          <p:cNvSpPr/>
          <p:nvPr/>
        </p:nvSpPr>
        <p:spPr>
          <a:xfrm>
            <a:off x="7772400" y="4251960"/>
            <a:ext cx="3017520" cy="1737360"/>
          </a:xfrm>
          <a:prstGeom prst="rect">
            <a:avLst/>
          </a:prstGeom>
          <a:noFill/>
          <a:ln/>
        </p:spPr>
        <p:txBody>
          <a:bodyPr wrap="square" lIns="0" tIns="0" rIns="0" bIns="0" rtlCol="0" anchor="t"/>
          <a:lstStyle/>
          <a:p>
            <a:pPr indent="0" marL="0">
              <a:buNone/>
            </a:pPr>
            <a:r>
              <a:rPr lang="en-US" sz="1150" dirty="0">
                <a:solidFill>
                  <a:srgbClr val="D5CCB8"/>
                </a:solidFill>
                <a:latin typeface="Calibri" pitchFamily="34" charset="0"/>
                <a:ea typeface="Calibri" pitchFamily="34" charset="-122"/>
                <a:cs typeface="Calibri" pitchFamily="34" charset="-120"/>
              </a:rPr>
              <a:t>Free for every student in the Faculty of Engineering. From technical teams to graduation projects to the curious freshman with an idea.</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ECE0"/>
        </a:solidFill>
      </p:bgPr>
    </p:bg>
    <p:spTree>
      <p:nvGrpSpPr>
        <p:cNvPr id="1" name=""/>
        <p:cNvGrpSpPr/>
        <p:nvPr/>
      </p:nvGrpSpPr>
      <p:grpSpPr>
        <a:xfrm>
          <a:off x="0" y="0"/>
          <a:ext cx="0" cy="0"/>
          <a:chOff x="0" y="0"/>
          <a:chExt cx="0" cy="0"/>
        </a:xfrm>
      </p:grpSpPr>
      <p:sp>
        <p:nvSpPr>
          <p:cNvPr id="2" name="Text 0"/>
          <p:cNvSpPr/>
          <p:nvPr/>
        </p:nvSpPr>
        <p:spPr>
          <a:xfrm>
            <a:off x="548640" y="320040"/>
            <a:ext cx="54864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EBTEKAR LAB / معمل ابتكار</a:t>
            </a:r>
            <a:endParaRPr lang="en-US" sz="900" dirty="0"/>
          </a:p>
        </p:txBody>
      </p:sp>
      <p:sp>
        <p:nvSpPr>
          <p:cNvPr id="3" name="Text 1"/>
          <p:cNvSpPr/>
          <p:nvPr/>
        </p:nvSpPr>
        <p:spPr>
          <a:xfrm>
            <a:off x="10698480" y="6400800"/>
            <a:ext cx="1097280" cy="274320"/>
          </a:xfrm>
          <a:prstGeom prst="rect">
            <a:avLst/>
          </a:prstGeom>
          <a:noFill/>
          <a:ln/>
        </p:spPr>
        <p:txBody>
          <a:bodyPr wrap="square" lIns="0" tIns="0" rIns="0" bIns="0" rtlCol="0" anchor="ctr"/>
          <a:lstStyle/>
          <a:p>
            <a:pPr algn="r" indent="0" marL="0">
              <a:buNone/>
            </a:pPr>
            <a:r>
              <a:rPr lang="en-US" sz="900" spc="200" kern="0" dirty="0">
                <a:solidFill>
                  <a:srgbClr val="6B6357"/>
                </a:solidFill>
                <a:latin typeface="Consolas" pitchFamily="34" charset="0"/>
                <a:ea typeface="Consolas" pitchFamily="34" charset="-122"/>
                <a:cs typeface="Consolas" pitchFamily="34" charset="-120"/>
              </a:rPr>
              <a:t>05 / 10</a:t>
            </a:r>
            <a:endParaRPr lang="en-US" sz="900" dirty="0"/>
          </a:p>
        </p:txBody>
      </p:sp>
      <p:sp>
        <p:nvSpPr>
          <p:cNvPr id="4" name="Text 2"/>
          <p:cNvSpPr/>
          <p:nvPr/>
        </p:nvSpPr>
        <p:spPr>
          <a:xfrm>
            <a:off x="548640" y="6400800"/>
            <a:ext cx="45720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Founding Sponsors Pitch · 2026</a:t>
            </a:r>
            <a:endParaRPr lang="en-US" sz="900" dirty="0"/>
          </a:p>
        </p:txBody>
      </p:sp>
      <p:sp>
        <p:nvSpPr>
          <p:cNvPr id="5" name="Shape 3"/>
          <p:cNvSpPr/>
          <p:nvPr/>
        </p:nvSpPr>
        <p:spPr>
          <a:xfrm>
            <a:off x="548640" y="960120"/>
            <a:ext cx="274320" cy="18288"/>
          </a:xfrm>
          <a:prstGeom prst="rect">
            <a:avLst/>
          </a:prstGeom>
          <a:solidFill>
            <a:srgbClr val="B8462C"/>
          </a:solidFill>
          <a:ln/>
        </p:spPr>
      </p:sp>
      <p:sp>
        <p:nvSpPr>
          <p:cNvPr id="6" name="Text 4"/>
          <p:cNvSpPr/>
          <p:nvPr/>
        </p:nvSpPr>
        <p:spPr>
          <a:xfrm>
            <a:off x="914400" y="850392"/>
            <a:ext cx="731520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04</a:t>
            </a:r>
            <a:pPr indent="0" marL="0">
              <a:buNone/>
            </a:pPr>
            <a:r>
              <a:rPr lang="en-US" sz="1000" spc="200" kern="0" dirty="0">
                <a:solidFill>
                  <a:srgbClr val="6B6357"/>
                </a:solidFill>
                <a:latin typeface="Consolas" pitchFamily="34" charset="0"/>
                <a:ea typeface="Consolas" pitchFamily="34" charset="-122"/>
                <a:cs typeface="Consolas" pitchFamily="34" charset="-120"/>
              </a:rPr>
              <a:t>    WHO IT SERVES</a:t>
            </a:r>
            <a:endParaRPr lang="en-US" sz="1000" dirty="0"/>
          </a:p>
        </p:txBody>
      </p:sp>
      <p:sp>
        <p:nvSpPr>
          <p:cNvPr id="7" name="Text 5"/>
          <p:cNvSpPr/>
          <p:nvPr/>
        </p:nvSpPr>
        <p:spPr>
          <a:xfrm>
            <a:off x="548640" y="1371600"/>
            <a:ext cx="10972800" cy="1097280"/>
          </a:xfrm>
          <a:prstGeom prst="rect">
            <a:avLst/>
          </a:prstGeom>
          <a:noFill/>
          <a:ln/>
        </p:spPr>
        <p:txBody>
          <a:bodyPr wrap="square" lIns="0" tIns="0" rIns="0" bIns="0" rtlCol="0" anchor="ctr"/>
          <a:lstStyle/>
          <a:p>
            <a:pPr indent="0" marL="0">
              <a:buNone/>
            </a:pPr>
            <a:r>
              <a:rPr lang="en-US" sz="5600" dirty="0">
                <a:solidFill>
                  <a:srgbClr val="131210"/>
                </a:solidFill>
                <a:latin typeface="Georgia" pitchFamily="34" charset="0"/>
                <a:ea typeface="Georgia" pitchFamily="34" charset="-122"/>
                <a:cs typeface="Georgia" pitchFamily="34" charset="-120"/>
              </a:rPr>
              <a:t>Six kinds of </a:t>
            </a:r>
            <a:pPr indent="0" marL="0">
              <a:buNone/>
            </a:pPr>
            <a:r>
              <a:rPr lang="en-US" sz="5600" i="1" dirty="0">
                <a:solidFill>
                  <a:srgbClr val="B8462C"/>
                </a:solidFill>
                <a:latin typeface="Georgia" pitchFamily="34" charset="0"/>
                <a:ea typeface="Georgia" pitchFamily="34" charset="-122"/>
                <a:cs typeface="Georgia" pitchFamily="34" charset="-120"/>
              </a:rPr>
              <a:t>builder.</a:t>
            </a:r>
            <a:endParaRPr lang="en-US" sz="5600" dirty="0"/>
          </a:p>
        </p:txBody>
      </p:sp>
      <p:sp>
        <p:nvSpPr>
          <p:cNvPr id="8" name="Text 6"/>
          <p:cNvSpPr/>
          <p:nvPr/>
        </p:nvSpPr>
        <p:spPr>
          <a:xfrm>
            <a:off x="548640" y="2377440"/>
            <a:ext cx="8229600" cy="548640"/>
          </a:xfrm>
          <a:prstGeom prst="rect">
            <a:avLst/>
          </a:prstGeom>
          <a:noFill/>
          <a:ln/>
        </p:spPr>
        <p:txBody>
          <a:bodyPr wrap="square" lIns="0" tIns="0" rIns="0" bIns="0" rtlCol="0" anchor="ctr"/>
          <a:lstStyle/>
          <a:p>
            <a:pPr indent="0" marL="0">
              <a:buNone/>
            </a:pPr>
            <a:r>
              <a:rPr lang="en-US" sz="1300" i="1" dirty="0">
                <a:solidFill>
                  <a:srgbClr val="6B6357"/>
                </a:solidFill>
                <a:latin typeface="Calibri" pitchFamily="34" charset="0"/>
                <a:ea typeface="Calibri" pitchFamily="34" charset="-122"/>
                <a:cs typeface="Calibri" pitchFamily="34" charset="-120"/>
              </a:rPr>
              <a:t>Free for everyone. Built to remove the largest single bottleneck in Egyptian engineering education for whoever is hitting it.</a:t>
            </a:r>
            <a:endParaRPr lang="en-US" sz="1300" dirty="0"/>
          </a:p>
        </p:txBody>
      </p:sp>
      <p:sp>
        <p:nvSpPr>
          <p:cNvPr id="9" name="Text 7"/>
          <p:cNvSpPr/>
          <p:nvPr/>
        </p:nvSpPr>
        <p:spPr>
          <a:xfrm>
            <a:off x="548640" y="3017520"/>
            <a:ext cx="54864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01</a:t>
            </a:r>
            <a:endParaRPr lang="en-US" sz="1000" dirty="0"/>
          </a:p>
        </p:txBody>
      </p:sp>
      <p:sp>
        <p:nvSpPr>
          <p:cNvPr id="10" name="Text 8"/>
          <p:cNvSpPr/>
          <p:nvPr/>
        </p:nvSpPr>
        <p:spPr>
          <a:xfrm>
            <a:off x="548640" y="3291840"/>
            <a:ext cx="3566160" cy="457200"/>
          </a:xfrm>
          <a:prstGeom prst="rect">
            <a:avLst/>
          </a:prstGeom>
          <a:noFill/>
          <a:ln/>
        </p:spPr>
        <p:txBody>
          <a:bodyPr wrap="square" lIns="0" tIns="0" rIns="0" bIns="0" rtlCol="0" anchor="ctr"/>
          <a:lstStyle/>
          <a:p>
            <a:pPr indent="0" marL="0">
              <a:buNone/>
            </a:pPr>
            <a:r>
              <a:rPr lang="en-US" sz="2200" dirty="0">
                <a:solidFill>
                  <a:srgbClr val="131210"/>
                </a:solidFill>
                <a:latin typeface="Georgia" pitchFamily="34" charset="0"/>
                <a:ea typeface="Georgia" pitchFamily="34" charset="-122"/>
                <a:cs typeface="Georgia" pitchFamily="34" charset="-120"/>
              </a:rPr>
              <a:t>Technical Teams</a:t>
            </a:r>
            <a:endParaRPr lang="en-US" sz="2200" dirty="0"/>
          </a:p>
        </p:txBody>
      </p:sp>
      <p:sp>
        <p:nvSpPr>
          <p:cNvPr id="11" name="Text 9"/>
          <p:cNvSpPr/>
          <p:nvPr/>
        </p:nvSpPr>
        <p:spPr>
          <a:xfrm>
            <a:off x="548640" y="3794760"/>
            <a:ext cx="3566160" cy="777240"/>
          </a:xfrm>
          <a:prstGeom prst="rect">
            <a:avLst/>
          </a:prstGeom>
          <a:noFill/>
          <a:ln/>
        </p:spPr>
        <p:txBody>
          <a:bodyPr wrap="square" lIns="0" tIns="0" rIns="0" bIns="0" rtlCol="0" anchor="t"/>
          <a:lstStyle/>
          <a:p>
            <a:pPr indent="0" marL="0">
              <a:buNone/>
            </a:pPr>
            <a:r>
              <a:rPr lang="en-US" sz="1050" dirty="0">
                <a:solidFill>
                  <a:srgbClr val="2A2823"/>
                </a:solidFill>
                <a:latin typeface="Calibri" pitchFamily="34" charset="0"/>
                <a:ea typeface="Calibri" pitchFamily="34" charset="-122"/>
                <a:cs typeface="Calibri" pitchFamily="34" charset="-120"/>
              </a:rPr>
              <a:t>The eleven competition teams. Free, prioritized access. Materials sourced by the lab, not by the team treasurer at 2am the week before a competition.</a:t>
            </a:r>
            <a:endParaRPr lang="en-US" sz="1050" dirty="0"/>
          </a:p>
        </p:txBody>
      </p:sp>
      <p:sp>
        <p:nvSpPr>
          <p:cNvPr id="12" name="Text 10"/>
          <p:cNvSpPr/>
          <p:nvPr/>
        </p:nvSpPr>
        <p:spPr>
          <a:xfrm>
            <a:off x="4297680" y="3017520"/>
            <a:ext cx="54864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02</a:t>
            </a:r>
            <a:endParaRPr lang="en-US" sz="1000" dirty="0"/>
          </a:p>
        </p:txBody>
      </p:sp>
      <p:sp>
        <p:nvSpPr>
          <p:cNvPr id="13" name="Text 11"/>
          <p:cNvSpPr/>
          <p:nvPr/>
        </p:nvSpPr>
        <p:spPr>
          <a:xfrm>
            <a:off x="4297680" y="3291840"/>
            <a:ext cx="3566160" cy="457200"/>
          </a:xfrm>
          <a:prstGeom prst="rect">
            <a:avLst/>
          </a:prstGeom>
          <a:noFill/>
          <a:ln/>
        </p:spPr>
        <p:txBody>
          <a:bodyPr wrap="square" lIns="0" tIns="0" rIns="0" bIns="0" rtlCol="0" anchor="ctr"/>
          <a:lstStyle/>
          <a:p>
            <a:pPr indent="0" marL="0">
              <a:buNone/>
            </a:pPr>
            <a:r>
              <a:rPr lang="en-US" sz="2200" dirty="0">
                <a:solidFill>
                  <a:srgbClr val="131210"/>
                </a:solidFill>
                <a:latin typeface="Georgia" pitchFamily="34" charset="0"/>
                <a:ea typeface="Georgia" pitchFamily="34" charset="-122"/>
                <a:cs typeface="Georgia" pitchFamily="34" charset="-120"/>
              </a:rPr>
              <a:t>Student Innovators</a:t>
            </a:r>
            <a:endParaRPr lang="en-US" sz="2200" dirty="0"/>
          </a:p>
        </p:txBody>
      </p:sp>
      <p:sp>
        <p:nvSpPr>
          <p:cNvPr id="14" name="Text 12"/>
          <p:cNvSpPr/>
          <p:nvPr/>
        </p:nvSpPr>
        <p:spPr>
          <a:xfrm>
            <a:off x="4297680" y="3794760"/>
            <a:ext cx="3566160" cy="777240"/>
          </a:xfrm>
          <a:prstGeom prst="rect">
            <a:avLst/>
          </a:prstGeom>
          <a:noFill/>
          <a:ln/>
        </p:spPr>
        <p:txBody>
          <a:bodyPr wrap="square" lIns="0" tIns="0" rIns="0" bIns="0" rtlCol="0" anchor="t"/>
          <a:lstStyle/>
          <a:p>
            <a:pPr indent="0" marL="0">
              <a:buNone/>
            </a:pPr>
            <a:r>
              <a:rPr lang="en-US" sz="1050" dirty="0">
                <a:solidFill>
                  <a:srgbClr val="2A2823"/>
                </a:solidFill>
                <a:latin typeface="Calibri" pitchFamily="34" charset="0"/>
                <a:ea typeface="Calibri" pitchFamily="34" charset="-122"/>
                <a:cs typeface="Calibri" pitchFamily="34" charset="-120"/>
              </a:rPr>
              <a:t>Anyone with an idea that doesn't fit a team or competition. A product, a startup, a thesis, a side project.</a:t>
            </a:r>
            <a:endParaRPr lang="en-US" sz="1050" dirty="0"/>
          </a:p>
        </p:txBody>
      </p:sp>
      <p:sp>
        <p:nvSpPr>
          <p:cNvPr id="15" name="Text 13"/>
          <p:cNvSpPr/>
          <p:nvPr/>
        </p:nvSpPr>
        <p:spPr>
          <a:xfrm>
            <a:off x="8046720" y="3017520"/>
            <a:ext cx="54864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03</a:t>
            </a:r>
            <a:endParaRPr lang="en-US" sz="1000" dirty="0"/>
          </a:p>
        </p:txBody>
      </p:sp>
      <p:sp>
        <p:nvSpPr>
          <p:cNvPr id="16" name="Text 14"/>
          <p:cNvSpPr/>
          <p:nvPr/>
        </p:nvSpPr>
        <p:spPr>
          <a:xfrm>
            <a:off x="8046720" y="3291840"/>
            <a:ext cx="3566160" cy="457200"/>
          </a:xfrm>
          <a:prstGeom prst="rect">
            <a:avLst/>
          </a:prstGeom>
          <a:noFill/>
          <a:ln/>
        </p:spPr>
        <p:txBody>
          <a:bodyPr wrap="square" lIns="0" tIns="0" rIns="0" bIns="0" rtlCol="0" anchor="ctr"/>
          <a:lstStyle/>
          <a:p>
            <a:pPr indent="0" marL="0">
              <a:buNone/>
            </a:pPr>
            <a:r>
              <a:rPr lang="en-US" sz="2200" dirty="0">
                <a:solidFill>
                  <a:srgbClr val="131210"/>
                </a:solidFill>
                <a:latin typeface="Georgia" pitchFamily="34" charset="0"/>
                <a:ea typeface="Georgia" pitchFamily="34" charset="-122"/>
                <a:cs typeface="Georgia" pitchFamily="34" charset="-120"/>
              </a:rPr>
              <a:t>Course Projects</a:t>
            </a:r>
            <a:endParaRPr lang="en-US" sz="2200" dirty="0"/>
          </a:p>
        </p:txBody>
      </p:sp>
      <p:sp>
        <p:nvSpPr>
          <p:cNvPr id="17" name="Text 15"/>
          <p:cNvSpPr/>
          <p:nvPr/>
        </p:nvSpPr>
        <p:spPr>
          <a:xfrm>
            <a:off x="8046720" y="3794760"/>
            <a:ext cx="3566160" cy="777240"/>
          </a:xfrm>
          <a:prstGeom prst="rect">
            <a:avLst/>
          </a:prstGeom>
          <a:noFill/>
          <a:ln/>
        </p:spPr>
        <p:txBody>
          <a:bodyPr wrap="square" lIns="0" tIns="0" rIns="0" bIns="0" rtlCol="0" anchor="t"/>
          <a:lstStyle/>
          <a:p>
            <a:pPr indent="0" marL="0">
              <a:buNone/>
            </a:pPr>
            <a:r>
              <a:rPr lang="en-US" sz="1050" dirty="0">
                <a:solidFill>
                  <a:srgbClr val="2A2823"/>
                </a:solidFill>
                <a:latin typeface="Calibri" pitchFamily="34" charset="0"/>
                <a:ea typeface="Calibri" pitchFamily="34" charset="-122"/>
                <a:cs typeface="Calibri" pitchFamily="34" charset="-120"/>
              </a:rPr>
              <a:t>Students assigned a project for credit no longer outsource the build. They make it themselves and learn what their professor was trying to teach.</a:t>
            </a:r>
            <a:endParaRPr lang="en-US" sz="1050" dirty="0"/>
          </a:p>
        </p:txBody>
      </p:sp>
      <p:sp>
        <p:nvSpPr>
          <p:cNvPr id="18" name="Text 16"/>
          <p:cNvSpPr/>
          <p:nvPr/>
        </p:nvSpPr>
        <p:spPr>
          <a:xfrm>
            <a:off x="548640" y="4663440"/>
            <a:ext cx="54864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04</a:t>
            </a:r>
            <a:endParaRPr lang="en-US" sz="1000" dirty="0"/>
          </a:p>
        </p:txBody>
      </p:sp>
      <p:sp>
        <p:nvSpPr>
          <p:cNvPr id="19" name="Text 17"/>
          <p:cNvSpPr/>
          <p:nvPr/>
        </p:nvSpPr>
        <p:spPr>
          <a:xfrm>
            <a:off x="548640" y="4937760"/>
            <a:ext cx="3566160" cy="457200"/>
          </a:xfrm>
          <a:prstGeom prst="rect">
            <a:avLst/>
          </a:prstGeom>
          <a:noFill/>
          <a:ln/>
        </p:spPr>
        <p:txBody>
          <a:bodyPr wrap="square" lIns="0" tIns="0" rIns="0" bIns="0" rtlCol="0" anchor="ctr"/>
          <a:lstStyle/>
          <a:p>
            <a:pPr indent="0" marL="0">
              <a:buNone/>
            </a:pPr>
            <a:r>
              <a:rPr lang="en-US" sz="2200" dirty="0">
                <a:solidFill>
                  <a:srgbClr val="131210"/>
                </a:solidFill>
                <a:latin typeface="Georgia" pitchFamily="34" charset="0"/>
                <a:ea typeface="Georgia" pitchFamily="34" charset="-122"/>
                <a:cs typeface="Georgia" pitchFamily="34" charset="-120"/>
              </a:rPr>
              <a:t>Master's Researchers</a:t>
            </a:r>
            <a:endParaRPr lang="en-US" sz="2200" dirty="0"/>
          </a:p>
        </p:txBody>
      </p:sp>
      <p:sp>
        <p:nvSpPr>
          <p:cNvPr id="20" name="Text 18"/>
          <p:cNvSpPr/>
          <p:nvPr/>
        </p:nvSpPr>
        <p:spPr>
          <a:xfrm>
            <a:off x="548640" y="5440680"/>
            <a:ext cx="3566160" cy="777240"/>
          </a:xfrm>
          <a:prstGeom prst="rect">
            <a:avLst/>
          </a:prstGeom>
          <a:noFill/>
          <a:ln/>
        </p:spPr>
        <p:txBody>
          <a:bodyPr wrap="square" lIns="0" tIns="0" rIns="0" bIns="0" rtlCol="0" anchor="t"/>
          <a:lstStyle/>
          <a:p>
            <a:pPr indent="0" marL="0">
              <a:buNone/>
            </a:pPr>
            <a:r>
              <a:rPr lang="en-US" sz="1050" dirty="0">
                <a:solidFill>
                  <a:srgbClr val="2A2823"/>
                </a:solidFill>
                <a:latin typeface="Calibri" pitchFamily="34" charset="0"/>
                <a:ea typeface="Calibri" pitchFamily="34" charset="-122"/>
                <a:cs typeface="Calibri" pitchFamily="34" charset="-120"/>
              </a:rPr>
              <a:t>Graduate students prototype and iterate inside the faculty rather than waiting on external machining runs.</a:t>
            </a:r>
            <a:endParaRPr lang="en-US" sz="1050" dirty="0"/>
          </a:p>
        </p:txBody>
      </p:sp>
      <p:sp>
        <p:nvSpPr>
          <p:cNvPr id="21" name="Text 19"/>
          <p:cNvSpPr/>
          <p:nvPr/>
        </p:nvSpPr>
        <p:spPr>
          <a:xfrm>
            <a:off x="4297680" y="4663440"/>
            <a:ext cx="54864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05</a:t>
            </a:r>
            <a:endParaRPr lang="en-US" sz="1000" dirty="0"/>
          </a:p>
        </p:txBody>
      </p:sp>
      <p:sp>
        <p:nvSpPr>
          <p:cNvPr id="22" name="Text 20"/>
          <p:cNvSpPr/>
          <p:nvPr/>
        </p:nvSpPr>
        <p:spPr>
          <a:xfrm>
            <a:off x="4297680" y="4937760"/>
            <a:ext cx="3566160" cy="457200"/>
          </a:xfrm>
          <a:prstGeom prst="rect">
            <a:avLst/>
          </a:prstGeom>
          <a:noFill/>
          <a:ln/>
        </p:spPr>
        <p:txBody>
          <a:bodyPr wrap="square" lIns="0" tIns="0" rIns="0" bIns="0" rtlCol="0" anchor="ctr"/>
          <a:lstStyle/>
          <a:p>
            <a:pPr indent="0" marL="0">
              <a:buNone/>
            </a:pPr>
            <a:r>
              <a:rPr lang="en-US" sz="2200" dirty="0">
                <a:solidFill>
                  <a:srgbClr val="131210"/>
                </a:solidFill>
                <a:latin typeface="Georgia" pitchFamily="34" charset="0"/>
                <a:ea typeface="Georgia" pitchFamily="34" charset="-122"/>
                <a:cs typeface="Georgia" pitchFamily="34" charset="-120"/>
              </a:rPr>
              <a:t>Graduation Projects</a:t>
            </a:r>
            <a:endParaRPr lang="en-US" sz="2200" dirty="0"/>
          </a:p>
        </p:txBody>
      </p:sp>
      <p:sp>
        <p:nvSpPr>
          <p:cNvPr id="23" name="Text 21"/>
          <p:cNvSpPr/>
          <p:nvPr/>
        </p:nvSpPr>
        <p:spPr>
          <a:xfrm>
            <a:off x="4297680" y="5440680"/>
            <a:ext cx="3566160" cy="777240"/>
          </a:xfrm>
          <a:prstGeom prst="rect">
            <a:avLst/>
          </a:prstGeom>
          <a:noFill/>
          <a:ln/>
        </p:spPr>
        <p:txBody>
          <a:bodyPr wrap="square" lIns="0" tIns="0" rIns="0" bIns="0" rtlCol="0" anchor="t"/>
          <a:lstStyle/>
          <a:p>
            <a:pPr indent="0" marL="0">
              <a:buNone/>
            </a:pPr>
            <a:r>
              <a:rPr lang="en-US" sz="1050" dirty="0">
                <a:solidFill>
                  <a:srgbClr val="2A2823"/>
                </a:solidFill>
                <a:latin typeface="Calibri" pitchFamily="34" charset="0"/>
                <a:ea typeface="Calibri" pitchFamily="34" charset="-122"/>
                <a:cs typeface="Calibri" pitchFamily="34" charset="-120"/>
              </a:rPr>
              <a:t>The capstone year of every engineering degree. The single most expensive build of an undergraduate career, made affordable.</a:t>
            </a:r>
            <a:endParaRPr lang="en-US" sz="1050" dirty="0"/>
          </a:p>
        </p:txBody>
      </p:sp>
      <p:sp>
        <p:nvSpPr>
          <p:cNvPr id="24" name="Text 22"/>
          <p:cNvSpPr/>
          <p:nvPr/>
        </p:nvSpPr>
        <p:spPr>
          <a:xfrm>
            <a:off x="8046720" y="4663440"/>
            <a:ext cx="54864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06</a:t>
            </a:r>
            <a:endParaRPr lang="en-US" sz="1000" dirty="0"/>
          </a:p>
        </p:txBody>
      </p:sp>
      <p:sp>
        <p:nvSpPr>
          <p:cNvPr id="25" name="Text 23"/>
          <p:cNvSpPr/>
          <p:nvPr/>
        </p:nvSpPr>
        <p:spPr>
          <a:xfrm>
            <a:off x="8046720" y="4937760"/>
            <a:ext cx="3566160" cy="457200"/>
          </a:xfrm>
          <a:prstGeom prst="rect">
            <a:avLst/>
          </a:prstGeom>
          <a:noFill/>
          <a:ln/>
        </p:spPr>
        <p:txBody>
          <a:bodyPr wrap="square" lIns="0" tIns="0" rIns="0" bIns="0" rtlCol="0" anchor="ctr"/>
          <a:lstStyle/>
          <a:p>
            <a:pPr indent="0" marL="0">
              <a:buNone/>
            </a:pPr>
            <a:r>
              <a:rPr lang="en-US" sz="2200" dirty="0">
                <a:solidFill>
                  <a:srgbClr val="131210"/>
                </a:solidFill>
                <a:latin typeface="Georgia" pitchFamily="34" charset="0"/>
                <a:ea typeface="Georgia" pitchFamily="34" charset="-122"/>
                <a:cs typeface="Georgia" pitchFamily="34" charset="-120"/>
              </a:rPr>
              <a:t>The Public</a:t>
            </a:r>
            <a:endParaRPr lang="en-US" sz="2200" dirty="0"/>
          </a:p>
        </p:txBody>
      </p:sp>
      <p:sp>
        <p:nvSpPr>
          <p:cNvPr id="26" name="Text 24"/>
          <p:cNvSpPr/>
          <p:nvPr/>
        </p:nvSpPr>
        <p:spPr>
          <a:xfrm>
            <a:off x="8046720" y="5440680"/>
            <a:ext cx="3566160" cy="777240"/>
          </a:xfrm>
          <a:prstGeom prst="rect">
            <a:avLst/>
          </a:prstGeom>
          <a:noFill/>
          <a:ln/>
        </p:spPr>
        <p:txBody>
          <a:bodyPr wrap="square" lIns="0" tIns="0" rIns="0" bIns="0" rtlCol="0" anchor="t"/>
          <a:lstStyle/>
          <a:p>
            <a:pPr indent="0" marL="0">
              <a:buNone/>
            </a:pPr>
            <a:r>
              <a:rPr lang="en-US" sz="1050" dirty="0">
                <a:solidFill>
                  <a:srgbClr val="2A2823"/>
                </a:solidFill>
                <a:latin typeface="Calibri" pitchFamily="34" charset="0"/>
                <a:ea typeface="Calibri" pitchFamily="34" charset="-122"/>
                <a:cs typeface="Calibri" pitchFamily="34" charset="-120"/>
              </a:rPr>
              <a:t>Open trainings, summer programs, talks from senior engineers. A node for the whole engineering community of Alexandria.</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31210"/>
        </a:solidFill>
      </p:bgPr>
    </p:bg>
    <p:spTree>
      <p:nvGrpSpPr>
        <p:cNvPr id="1" name=""/>
        <p:cNvGrpSpPr/>
        <p:nvPr/>
      </p:nvGrpSpPr>
      <p:grpSpPr>
        <a:xfrm>
          <a:off x="0" y="0"/>
          <a:ext cx="0" cy="0"/>
          <a:chOff x="0" y="0"/>
          <a:chExt cx="0" cy="0"/>
        </a:xfrm>
      </p:grpSpPr>
      <p:sp>
        <p:nvSpPr>
          <p:cNvPr id="2" name="Text 0"/>
          <p:cNvSpPr/>
          <p:nvPr/>
        </p:nvSpPr>
        <p:spPr>
          <a:xfrm>
            <a:off x="548640" y="320040"/>
            <a:ext cx="5486400" cy="274320"/>
          </a:xfrm>
          <a:prstGeom prst="rect">
            <a:avLst/>
          </a:prstGeom>
          <a:noFill/>
          <a:ln/>
        </p:spPr>
        <p:txBody>
          <a:bodyPr wrap="square" lIns="0" tIns="0" rIns="0" bIns="0" rtlCol="0" anchor="ctr"/>
          <a:lstStyle/>
          <a:p>
            <a:pPr indent="0" marL="0">
              <a:buNone/>
            </a:pPr>
            <a:r>
              <a:rPr lang="en-US" sz="900" spc="200" kern="0" dirty="0">
                <a:solidFill>
                  <a:srgbClr val="C9C0B0"/>
                </a:solidFill>
                <a:latin typeface="Consolas" pitchFamily="34" charset="0"/>
                <a:ea typeface="Consolas" pitchFamily="34" charset="-122"/>
                <a:cs typeface="Consolas" pitchFamily="34" charset="-120"/>
              </a:rPr>
              <a:t>EBTEKAR LAB / معمل ابتكار</a:t>
            </a:r>
            <a:endParaRPr lang="en-US" sz="900" dirty="0"/>
          </a:p>
        </p:txBody>
      </p:sp>
      <p:sp>
        <p:nvSpPr>
          <p:cNvPr id="3" name="Text 1"/>
          <p:cNvSpPr/>
          <p:nvPr/>
        </p:nvSpPr>
        <p:spPr>
          <a:xfrm>
            <a:off x="10698480" y="6400800"/>
            <a:ext cx="1097280" cy="274320"/>
          </a:xfrm>
          <a:prstGeom prst="rect">
            <a:avLst/>
          </a:prstGeom>
          <a:noFill/>
          <a:ln/>
        </p:spPr>
        <p:txBody>
          <a:bodyPr wrap="square" lIns="0" tIns="0" rIns="0" bIns="0" rtlCol="0" anchor="ctr"/>
          <a:lstStyle/>
          <a:p>
            <a:pPr algn="r" indent="0" marL="0">
              <a:buNone/>
            </a:pPr>
            <a:r>
              <a:rPr lang="en-US" sz="900" spc="200" kern="0" dirty="0">
                <a:solidFill>
                  <a:srgbClr val="C9C0B0"/>
                </a:solidFill>
                <a:latin typeface="Consolas" pitchFamily="34" charset="0"/>
                <a:ea typeface="Consolas" pitchFamily="34" charset="-122"/>
                <a:cs typeface="Consolas" pitchFamily="34" charset="-120"/>
              </a:rPr>
              <a:t>06 / 10</a:t>
            </a:r>
            <a:endParaRPr lang="en-US" sz="900" dirty="0"/>
          </a:p>
        </p:txBody>
      </p:sp>
      <p:sp>
        <p:nvSpPr>
          <p:cNvPr id="4" name="Text 2"/>
          <p:cNvSpPr/>
          <p:nvPr/>
        </p:nvSpPr>
        <p:spPr>
          <a:xfrm>
            <a:off x="548640" y="6400800"/>
            <a:ext cx="4572000" cy="274320"/>
          </a:xfrm>
          <a:prstGeom prst="rect">
            <a:avLst/>
          </a:prstGeom>
          <a:noFill/>
          <a:ln/>
        </p:spPr>
        <p:txBody>
          <a:bodyPr wrap="square" lIns="0" tIns="0" rIns="0" bIns="0" rtlCol="0" anchor="ctr"/>
          <a:lstStyle/>
          <a:p>
            <a:pPr indent="0" marL="0">
              <a:buNone/>
            </a:pPr>
            <a:r>
              <a:rPr lang="en-US" sz="900" spc="200" kern="0" dirty="0">
                <a:solidFill>
                  <a:srgbClr val="C9C0B0"/>
                </a:solidFill>
                <a:latin typeface="Consolas" pitchFamily="34" charset="0"/>
                <a:ea typeface="Consolas" pitchFamily="34" charset="-122"/>
                <a:cs typeface="Consolas" pitchFamily="34" charset="-120"/>
              </a:rPr>
              <a:t>Founding Sponsors Pitch · 2026</a:t>
            </a:r>
            <a:endParaRPr lang="en-US" sz="900" dirty="0"/>
          </a:p>
        </p:txBody>
      </p:sp>
      <p:sp>
        <p:nvSpPr>
          <p:cNvPr id="5" name="Shape 3"/>
          <p:cNvSpPr/>
          <p:nvPr/>
        </p:nvSpPr>
        <p:spPr>
          <a:xfrm>
            <a:off x="548640" y="960120"/>
            <a:ext cx="274320" cy="18288"/>
          </a:xfrm>
          <a:prstGeom prst="rect">
            <a:avLst/>
          </a:prstGeom>
          <a:solidFill>
            <a:srgbClr val="B8462C"/>
          </a:solidFill>
          <a:ln/>
        </p:spPr>
      </p:sp>
      <p:sp>
        <p:nvSpPr>
          <p:cNvPr id="6" name="Text 4"/>
          <p:cNvSpPr/>
          <p:nvPr/>
        </p:nvSpPr>
        <p:spPr>
          <a:xfrm>
            <a:off x="914400" y="850392"/>
            <a:ext cx="731520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05</a:t>
            </a:r>
            <a:pPr indent="0" marL="0">
              <a:buNone/>
            </a:pPr>
            <a:r>
              <a:rPr lang="en-US" sz="1000" spc="200" kern="0" dirty="0">
                <a:solidFill>
                  <a:srgbClr val="C9C0B0"/>
                </a:solidFill>
                <a:latin typeface="Consolas" pitchFamily="34" charset="0"/>
                <a:ea typeface="Consolas" pitchFamily="34" charset="-122"/>
                <a:cs typeface="Consolas" pitchFamily="34" charset="-120"/>
              </a:rPr>
              <a:t>    THE TEAMS</a:t>
            </a:r>
            <a:endParaRPr lang="en-US" sz="1000" dirty="0"/>
          </a:p>
        </p:txBody>
      </p:sp>
      <p:sp>
        <p:nvSpPr>
          <p:cNvPr id="7" name="Text 5"/>
          <p:cNvSpPr/>
          <p:nvPr/>
        </p:nvSpPr>
        <p:spPr>
          <a:xfrm>
            <a:off x="548640" y="1371600"/>
            <a:ext cx="10972800" cy="1097280"/>
          </a:xfrm>
          <a:prstGeom prst="rect">
            <a:avLst/>
          </a:prstGeom>
          <a:noFill/>
          <a:ln/>
        </p:spPr>
        <p:txBody>
          <a:bodyPr wrap="square" lIns="0" tIns="0" rIns="0" bIns="0" rtlCol="0" anchor="ctr"/>
          <a:lstStyle/>
          <a:p>
            <a:pPr indent="0" marL="0">
              <a:buNone/>
            </a:pPr>
            <a:r>
              <a:rPr lang="en-US" sz="5600" dirty="0">
                <a:solidFill>
                  <a:srgbClr val="F2ECE0"/>
                </a:solidFill>
                <a:latin typeface="Georgia" pitchFamily="34" charset="0"/>
                <a:ea typeface="Georgia" pitchFamily="34" charset="-122"/>
                <a:cs typeface="Georgia" pitchFamily="34" charset="-120"/>
              </a:rPr>
              <a:t>Eleven teams. </a:t>
            </a:r>
            <a:pPr indent="0" marL="0">
              <a:buNone/>
            </a:pPr>
            <a:r>
              <a:rPr lang="en-US" sz="5600" i="1" dirty="0">
                <a:solidFill>
                  <a:srgbClr val="B8462C"/>
                </a:solidFill>
                <a:latin typeface="Georgia" pitchFamily="34" charset="0"/>
                <a:ea typeface="Georgia" pitchFamily="34" charset="-122"/>
                <a:cs typeface="Georgia" pitchFamily="34" charset="-120"/>
              </a:rPr>
              <a:t>One workshop.</a:t>
            </a:r>
            <a:endParaRPr lang="en-US" sz="5600" dirty="0"/>
          </a:p>
        </p:txBody>
      </p:sp>
      <p:sp>
        <p:nvSpPr>
          <p:cNvPr id="8" name="Shape 6"/>
          <p:cNvSpPr/>
          <p:nvPr/>
        </p:nvSpPr>
        <p:spPr>
          <a:xfrm>
            <a:off x="548640" y="2743200"/>
            <a:ext cx="2606040" cy="960120"/>
          </a:xfrm>
          <a:prstGeom prst="rect">
            <a:avLst/>
          </a:prstGeom>
          <a:ln w="6350">
            <a:solidFill>
              <a:srgbClr val="F2ECE0">
                <a:alpha val="30000"/>
              </a:srgbClr>
            </a:solidFill>
            <a:prstDash val="solid"/>
          </a:ln>
        </p:spPr>
      </p:sp>
      <p:sp>
        <p:nvSpPr>
          <p:cNvPr id="9" name="Text 7"/>
          <p:cNvSpPr/>
          <p:nvPr/>
        </p:nvSpPr>
        <p:spPr>
          <a:xfrm>
            <a:off x="731520" y="2880360"/>
            <a:ext cx="2286000" cy="228600"/>
          </a:xfrm>
          <a:prstGeom prst="rect">
            <a:avLst/>
          </a:prstGeom>
          <a:noFill/>
          <a:ln/>
        </p:spPr>
        <p:txBody>
          <a:bodyPr wrap="square" lIns="0" tIns="0" rIns="0" bIns="0" rtlCol="0" anchor="ctr"/>
          <a:lstStyle/>
          <a:p>
            <a:pPr indent="0" marL="0">
              <a:buNone/>
            </a:pPr>
            <a:r>
              <a:rPr lang="en-US" sz="800" spc="200" kern="0" dirty="0">
                <a:solidFill>
                  <a:srgbClr val="B8462C"/>
                </a:solidFill>
                <a:latin typeface="Consolas" pitchFamily="34" charset="0"/>
                <a:ea typeface="Consolas" pitchFamily="34" charset="-122"/>
                <a:cs typeface="Consolas" pitchFamily="34" charset="-120"/>
              </a:rPr>
              <a:t>STUDENT TEAM</a:t>
            </a:r>
            <a:endParaRPr lang="en-US" sz="800" dirty="0"/>
          </a:p>
        </p:txBody>
      </p:sp>
      <p:sp>
        <p:nvSpPr>
          <p:cNvPr id="10" name="Text 8"/>
          <p:cNvSpPr/>
          <p:nvPr/>
        </p:nvSpPr>
        <p:spPr>
          <a:xfrm>
            <a:off x="731520" y="3108960"/>
            <a:ext cx="2286000" cy="365760"/>
          </a:xfrm>
          <a:prstGeom prst="rect">
            <a:avLst/>
          </a:prstGeom>
          <a:noFill/>
          <a:ln/>
        </p:spPr>
        <p:txBody>
          <a:bodyPr wrap="square" lIns="0" tIns="0" rIns="0" bIns="0" rtlCol="0" anchor="ctr"/>
          <a:lstStyle/>
          <a:p>
            <a:pPr indent="0" marL="0">
              <a:buNone/>
            </a:pPr>
            <a:r>
              <a:rPr lang="en-US" sz="1800" dirty="0">
                <a:solidFill>
                  <a:srgbClr val="F2ECE0"/>
                </a:solidFill>
                <a:latin typeface="Georgia" pitchFamily="34" charset="0"/>
                <a:ea typeface="Georgia" pitchFamily="34" charset="-122"/>
                <a:cs typeface="Georgia" pitchFamily="34" charset="-120"/>
              </a:rPr>
              <a:t>Crocomarine</a:t>
            </a:r>
            <a:endParaRPr lang="en-US" sz="1800" dirty="0"/>
          </a:p>
        </p:txBody>
      </p:sp>
      <p:sp>
        <p:nvSpPr>
          <p:cNvPr id="11" name="Text 9"/>
          <p:cNvSpPr/>
          <p:nvPr/>
        </p:nvSpPr>
        <p:spPr>
          <a:xfrm>
            <a:off x="731520" y="3456432"/>
            <a:ext cx="2286000" cy="228600"/>
          </a:xfrm>
          <a:prstGeom prst="rect">
            <a:avLst/>
          </a:prstGeom>
          <a:noFill/>
          <a:ln/>
        </p:spPr>
        <p:txBody>
          <a:bodyPr wrap="square" lIns="0" tIns="0" rIns="0" bIns="0" rtlCol="0" anchor="ctr"/>
          <a:lstStyle/>
          <a:p>
            <a:pPr indent="0" marL="0">
              <a:buNone/>
            </a:pPr>
            <a:r>
              <a:rPr lang="en-US" sz="900" spc="100" kern="0" dirty="0">
                <a:solidFill>
                  <a:srgbClr val="B5AC98"/>
                </a:solidFill>
                <a:latin typeface="Consolas" pitchFamily="34" charset="0"/>
                <a:ea typeface="Consolas" pitchFamily="34" charset="-122"/>
                <a:cs typeface="Consolas" pitchFamily="34" charset="-120"/>
              </a:rPr>
              <a:t>9 members</a:t>
            </a:r>
            <a:endParaRPr lang="en-US" sz="900" dirty="0"/>
          </a:p>
        </p:txBody>
      </p:sp>
      <p:sp>
        <p:nvSpPr>
          <p:cNvPr id="12" name="Shape 10"/>
          <p:cNvSpPr/>
          <p:nvPr/>
        </p:nvSpPr>
        <p:spPr>
          <a:xfrm>
            <a:off x="3337560" y="2743200"/>
            <a:ext cx="2606040" cy="960120"/>
          </a:xfrm>
          <a:prstGeom prst="rect">
            <a:avLst/>
          </a:prstGeom>
          <a:ln w="6350">
            <a:solidFill>
              <a:srgbClr val="F2ECE0">
                <a:alpha val="30000"/>
              </a:srgbClr>
            </a:solidFill>
            <a:prstDash val="solid"/>
          </a:ln>
        </p:spPr>
      </p:sp>
      <p:sp>
        <p:nvSpPr>
          <p:cNvPr id="13" name="Text 11"/>
          <p:cNvSpPr/>
          <p:nvPr/>
        </p:nvSpPr>
        <p:spPr>
          <a:xfrm>
            <a:off x="3520440" y="2880360"/>
            <a:ext cx="2286000" cy="228600"/>
          </a:xfrm>
          <a:prstGeom prst="rect">
            <a:avLst/>
          </a:prstGeom>
          <a:noFill/>
          <a:ln/>
        </p:spPr>
        <p:txBody>
          <a:bodyPr wrap="square" lIns="0" tIns="0" rIns="0" bIns="0" rtlCol="0" anchor="ctr"/>
          <a:lstStyle/>
          <a:p>
            <a:pPr indent="0" marL="0">
              <a:buNone/>
            </a:pPr>
            <a:r>
              <a:rPr lang="en-US" sz="800" spc="200" kern="0" dirty="0">
                <a:solidFill>
                  <a:srgbClr val="B8462C"/>
                </a:solidFill>
                <a:latin typeface="Consolas" pitchFamily="34" charset="0"/>
                <a:ea typeface="Consolas" pitchFamily="34" charset="-122"/>
                <a:cs typeface="Consolas" pitchFamily="34" charset="-120"/>
              </a:rPr>
              <a:t>STUDENT TEAM</a:t>
            </a:r>
            <a:endParaRPr lang="en-US" sz="800" dirty="0"/>
          </a:p>
        </p:txBody>
      </p:sp>
      <p:sp>
        <p:nvSpPr>
          <p:cNvPr id="14" name="Text 12"/>
          <p:cNvSpPr/>
          <p:nvPr/>
        </p:nvSpPr>
        <p:spPr>
          <a:xfrm>
            <a:off x="3520440" y="3108960"/>
            <a:ext cx="2286000" cy="365760"/>
          </a:xfrm>
          <a:prstGeom prst="rect">
            <a:avLst/>
          </a:prstGeom>
          <a:noFill/>
          <a:ln/>
        </p:spPr>
        <p:txBody>
          <a:bodyPr wrap="square" lIns="0" tIns="0" rIns="0" bIns="0" rtlCol="0" anchor="ctr"/>
          <a:lstStyle/>
          <a:p>
            <a:pPr indent="0" marL="0">
              <a:buNone/>
            </a:pPr>
            <a:r>
              <a:rPr lang="en-US" sz="1800" dirty="0">
                <a:solidFill>
                  <a:srgbClr val="F2ECE0"/>
                </a:solidFill>
                <a:latin typeface="Georgia" pitchFamily="34" charset="0"/>
                <a:ea typeface="Georgia" pitchFamily="34" charset="-122"/>
                <a:cs typeface="Georgia" pitchFamily="34" charset="-120"/>
              </a:rPr>
              <a:t>Made in Alexandria</a:t>
            </a:r>
            <a:endParaRPr lang="en-US" sz="1800" dirty="0"/>
          </a:p>
        </p:txBody>
      </p:sp>
      <p:sp>
        <p:nvSpPr>
          <p:cNvPr id="15" name="Text 13"/>
          <p:cNvSpPr/>
          <p:nvPr/>
        </p:nvSpPr>
        <p:spPr>
          <a:xfrm>
            <a:off x="3520440" y="3456432"/>
            <a:ext cx="2286000" cy="228600"/>
          </a:xfrm>
          <a:prstGeom prst="rect">
            <a:avLst/>
          </a:prstGeom>
          <a:noFill/>
          <a:ln/>
        </p:spPr>
        <p:txBody>
          <a:bodyPr wrap="square" lIns="0" tIns="0" rIns="0" bIns="0" rtlCol="0" anchor="ctr"/>
          <a:lstStyle/>
          <a:p>
            <a:pPr indent="0" marL="0">
              <a:buNone/>
            </a:pPr>
            <a:r>
              <a:rPr lang="en-US" sz="900" spc="100" kern="0" dirty="0">
                <a:solidFill>
                  <a:srgbClr val="B5AC98"/>
                </a:solidFill>
                <a:latin typeface="Consolas" pitchFamily="34" charset="0"/>
                <a:ea typeface="Consolas" pitchFamily="34" charset="-122"/>
                <a:cs typeface="Consolas" pitchFamily="34" charset="-120"/>
              </a:rPr>
              <a:t>9 members</a:t>
            </a:r>
            <a:endParaRPr lang="en-US" sz="900" dirty="0"/>
          </a:p>
        </p:txBody>
      </p:sp>
      <p:sp>
        <p:nvSpPr>
          <p:cNvPr id="16" name="Shape 14"/>
          <p:cNvSpPr/>
          <p:nvPr/>
        </p:nvSpPr>
        <p:spPr>
          <a:xfrm>
            <a:off x="6126480" y="2743200"/>
            <a:ext cx="2606040" cy="960120"/>
          </a:xfrm>
          <a:prstGeom prst="rect">
            <a:avLst/>
          </a:prstGeom>
          <a:ln w="6350">
            <a:solidFill>
              <a:srgbClr val="F2ECE0">
                <a:alpha val="30000"/>
              </a:srgbClr>
            </a:solidFill>
            <a:prstDash val="solid"/>
          </a:ln>
        </p:spPr>
      </p:sp>
      <p:sp>
        <p:nvSpPr>
          <p:cNvPr id="17" name="Text 15"/>
          <p:cNvSpPr/>
          <p:nvPr/>
        </p:nvSpPr>
        <p:spPr>
          <a:xfrm>
            <a:off x="6309360" y="2880360"/>
            <a:ext cx="2286000" cy="228600"/>
          </a:xfrm>
          <a:prstGeom prst="rect">
            <a:avLst/>
          </a:prstGeom>
          <a:noFill/>
          <a:ln/>
        </p:spPr>
        <p:txBody>
          <a:bodyPr wrap="square" lIns="0" tIns="0" rIns="0" bIns="0" rtlCol="0" anchor="ctr"/>
          <a:lstStyle/>
          <a:p>
            <a:pPr indent="0" marL="0">
              <a:buNone/>
            </a:pPr>
            <a:r>
              <a:rPr lang="en-US" sz="800" spc="200" kern="0" dirty="0">
                <a:solidFill>
                  <a:srgbClr val="B8462C"/>
                </a:solidFill>
                <a:latin typeface="Consolas" pitchFamily="34" charset="0"/>
                <a:ea typeface="Consolas" pitchFamily="34" charset="-122"/>
                <a:cs typeface="Consolas" pitchFamily="34" charset="-120"/>
              </a:rPr>
              <a:t>STUDENT TEAM</a:t>
            </a:r>
            <a:endParaRPr lang="en-US" sz="800" dirty="0"/>
          </a:p>
        </p:txBody>
      </p:sp>
      <p:sp>
        <p:nvSpPr>
          <p:cNvPr id="18" name="Text 16"/>
          <p:cNvSpPr/>
          <p:nvPr/>
        </p:nvSpPr>
        <p:spPr>
          <a:xfrm>
            <a:off x="6309360" y="3108960"/>
            <a:ext cx="2286000" cy="365760"/>
          </a:xfrm>
          <a:prstGeom prst="rect">
            <a:avLst/>
          </a:prstGeom>
          <a:noFill/>
          <a:ln/>
        </p:spPr>
        <p:txBody>
          <a:bodyPr wrap="square" lIns="0" tIns="0" rIns="0" bIns="0" rtlCol="0" anchor="ctr"/>
          <a:lstStyle/>
          <a:p>
            <a:pPr indent="0" marL="0">
              <a:buNone/>
            </a:pPr>
            <a:r>
              <a:rPr lang="en-US" sz="1800" dirty="0">
                <a:solidFill>
                  <a:srgbClr val="F2ECE0"/>
                </a:solidFill>
                <a:latin typeface="Georgia" pitchFamily="34" charset="0"/>
                <a:ea typeface="Georgia" pitchFamily="34" charset="-122"/>
                <a:cs typeface="Georgia" pitchFamily="34" charset="-120"/>
              </a:rPr>
              <a:t>Titans</a:t>
            </a:r>
            <a:endParaRPr lang="en-US" sz="1800" dirty="0"/>
          </a:p>
        </p:txBody>
      </p:sp>
      <p:sp>
        <p:nvSpPr>
          <p:cNvPr id="19" name="Text 17"/>
          <p:cNvSpPr/>
          <p:nvPr/>
        </p:nvSpPr>
        <p:spPr>
          <a:xfrm>
            <a:off x="6309360" y="3456432"/>
            <a:ext cx="2286000" cy="228600"/>
          </a:xfrm>
          <a:prstGeom prst="rect">
            <a:avLst/>
          </a:prstGeom>
          <a:noFill/>
          <a:ln/>
        </p:spPr>
        <p:txBody>
          <a:bodyPr wrap="square" lIns="0" tIns="0" rIns="0" bIns="0" rtlCol="0" anchor="ctr"/>
          <a:lstStyle/>
          <a:p>
            <a:pPr indent="0" marL="0">
              <a:buNone/>
            </a:pPr>
            <a:r>
              <a:rPr lang="en-US" sz="900" spc="100" kern="0" dirty="0">
                <a:solidFill>
                  <a:srgbClr val="B5AC98"/>
                </a:solidFill>
                <a:latin typeface="Consolas" pitchFamily="34" charset="0"/>
                <a:ea typeface="Consolas" pitchFamily="34" charset="-122"/>
                <a:cs typeface="Consolas" pitchFamily="34" charset="-120"/>
              </a:rPr>
              <a:t>9 members</a:t>
            </a:r>
            <a:endParaRPr lang="en-US" sz="900" dirty="0"/>
          </a:p>
        </p:txBody>
      </p:sp>
      <p:sp>
        <p:nvSpPr>
          <p:cNvPr id="20" name="Shape 18"/>
          <p:cNvSpPr/>
          <p:nvPr/>
        </p:nvSpPr>
        <p:spPr>
          <a:xfrm>
            <a:off x="8915400" y="2743200"/>
            <a:ext cx="2606040" cy="960120"/>
          </a:xfrm>
          <a:prstGeom prst="rect">
            <a:avLst/>
          </a:prstGeom>
          <a:ln w="6350">
            <a:solidFill>
              <a:srgbClr val="F2ECE0">
                <a:alpha val="30000"/>
              </a:srgbClr>
            </a:solidFill>
            <a:prstDash val="solid"/>
          </a:ln>
        </p:spPr>
      </p:sp>
      <p:sp>
        <p:nvSpPr>
          <p:cNvPr id="21" name="Text 19"/>
          <p:cNvSpPr/>
          <p:nvPr/>
        </p:nvSpPr>
        <p:spPr>
          <a:xfrm>
            <a:off x="9098280" y="2880360"/>
            <a:ext cx="2286000" cy="228600"/>
          </a:xfrm>
          <a:prstGeom prst="rect">
            <a:avLst/>
          </a:prstGeom>
          <a:noFill/>
          <a:ln/>
        </p:spPr>
        <p:txBody>
          <a:bodyPr wrap="square" lIns="0" tIns="0" rIns="0" bIns="0" rtlCol="0" anchor="ctr"/>
          <a:lstStyle/>
          <a:p>
            <a:pPr indent="0" marL="0">
              <a:buNone/>
            </a:pPr>
            <a:r>
              <a:rPr lang="en-US" sz="800" spc="200" kern="0" dirty="0">
                <a:solidFill>
                  <a:srgbClr val="B8462C"/>
                </a:solidFill>
                <a:latin typeface="Consolas" pitchFamily="34" charset="0"/>
                <a:ea typeface="Consolas" pitchFamily="34" charset="-122"/>
                <a:cs typeface="Consolas" pitchFamily="34" charset="-120"/>
              </a:rPr>
              <a:t>STUDENT TEAM</a:t>
            </a:r>
            <a:endParaRPr lang="en-US" sz="800" dirty="0"/>
          </a:p>
        </p:txBody>
      </p:sp>
      <p:sp>
        <p:nvSpPr>
          <p:cNvPr id="22" name="Text 20"/>
          <p:cNvSpPr/>
          <p:nvPr/>
        </p:nvSpPr>
        <p:spPr>
          <a:xfrm>
            <a:off x="9098280" y="3108960"/>
            <a:ext cx="2286000" cy="365760"/>
          </a:xfrm>
          <a:prstGeom prst="rect">
            <a:avLst/>
          </a:prstGeom>
          <a:noFill/>
          <a:ln/>
        </p:spPr>
        <p:txBody>
          <a:bodyPr wrap="square" lIns="0" tIns="0" rIns="0" bIns="0" rtlCol="0" anchor="ctr"/>
          <a:lstStyle/>
          <a:p>
            <a:pPr indent="0" marL="0">
              <a:buNone/>
            </a:pPr>
            <a:r>
              <a:rPr lang="en-US" sz="1800" dirty="0">
                <a:solidFill>
                  <a:srgbClr val="F2ECE0"/>
                </a:solidFill>
                <a:latin typeface="Georgia" pitchFamily="34" charset="0"/>
                <a:ea typeface="Georgia" pitchFamily="34" charset="-122"/>
                <a:cs typeface="Georgia" pitchFamily="34" charset="-120"/>
              </a:rPr>
              <a:t>Aquaphoton</a:t>
            </a:r>
            <a:endParaRPr lang="en-US" sz="1800" dirty="0"/>
          </a:p>
        </p:txBody>
      </p:sp>
      <p:sp>
        <p:nvSpPr>
          <p:cNvPr id="23" name="Text 21"/>
          <p:cNvSpPr/>
          <p:nvPr/>
        </p:nvSpPr>
        <p:spPr>
          <a:xfrm>
            <a:off x="9098280" y="3456432"/>
            <a:ext cx="2286000" cy="228600"/>
          </a:xfrm>
          <a:prstGeom prst="rect">
            <a:avLst/>
          </a:prstGeom>
          <a:noFill/>
          <a:ln/>
        </p:spPr>
        <p:txBody>
          <a:bodyPr wrap="square" lIns="0" tIns="0" rIns="0" bIns="0" rtlCol="0" anchor="ctr"/>
          <a:lstStyle/>
          <a:p>
            <a:pPr indent="0" marL="0">
              <a:buNone/>
            </a:pPr>
            <a:r>
              <a:rPr lang="en-US" sz="900" spc="100" kern="0" dirty="0">
                <a:solidFill>
                  <a:srgbClr val="B5AC98"/>
                </a:solidFill>
                <a:latin typeface="Consolas" pitchFamily="34" charset="0"/>
                <a:ea typeface="Consolas" pitchFamily="34" charset="-122"/>
                <a:cs typeface="Consolas" pitchFamily="34" charset="-120"/>
              </a:rPr>
              <a:t>8 members</a:t>
            </a:r>
            <a:endParaRPr lang="en-US" sz="900" dirty="0"/>
          </a:p>
        </p:txBody>
      </p:sp>
      <p:sp>
        <p:nvSpPr>
          <p:cNvPr id="24" name="Shape 22"/>
          <p:cNvSpPr/>
          <p:nvPr/>
        </p:nvSpPr>
        <p:spPr>
          <a:xfrm>
            <a:off x="548640" y="3886200"/>
            <a:ext cx="2606040" cy="960120"/>
          </a:xfrm>
          <a:prstGeom prst="rect">
            <a:avLst/>
          </a:prstGeom>
          <a:ln w="6350">
            <a:solidFill>
              <a:srgbClr val="F2ECE0">
                <a:alpha val="30000"/>
              </a:srgbClr>
            </a:solidFill>
            <a:prstDash val="solid"/>
          </a:ln>
        </p:spPr>
      </p:sp>
      <p:sp>
        <p:nvSpPr>
          <p:cNvPr id="25" name="Text 23"/>
          <p:cNvSpPr/>
          <p:nvPr/>
        </p:nvSpPr>
        <p:spPr>
          <a:xfrm>
            <a:off x="731520" y="4023360"/>
            <a:ext cx="2286000" cy="228600"/>
          </a:xfrm>
          <a:prstGeom prst="rect">
            <a:avLst/>
          </a:prstGeom>
          <a:noFill/>
          <a:ln/>
        </p:spPr>
        <p:txBody>
          <a:bodyPr wrap="square" lIns="0" tIns="0" rIns="0" bIns="0" rtlCol="0" anchor="ctr"/>
          <a:lstStyle/>
          <a:p>
            <a:pPr indent="0" marL="0">
              <a:buNone/>
            </a:pPr>
            <a:r>
              <a:rPr lang="en-US" sz="800" spc="200" kern="0" dirty="0">
                <a:solidFill>
                  <a:srgbClr val="B8462C"/>
                </a:solidFill>
                <a:latin typeface="Consolas" pitchFamily="34" charset="0"/>
                <a:ea typeface="Consolas" pitchFamily="34" charset="-122"/>
                <a:cs typeface="Consolas" pitchFamily="34" charset="-120"/>
              </a:rPr>
              <a:t>STUDENT TEAM</a:t>
            </a:r>
            <a:endParaRPr lang="en-US" sz="800" dirty="0"/>
          </a:p>
        </p:txBody>
      </p:sp>
      <p:sp>
        <p:nvSpPr>
          <p:cNvPr id="26" name="Text 24"/>
          <p:cNvSpPr/>
          <p:nvPr/>
        </p:nvSpPr>
        <p:spPr>
          <a:xfrm>
            <a:off x="731520" y="4251960"/>
            <a:ext cx="2286000" cy="365760"/>
          </a:xfrm>
          <a:prstGeom prst="rect">
            <a:avLst/>
          </a:prstGeom>
          <a:noFill/>
          <a:ln/>
        </p:spPr>
        <p:txBody>
          <a:bodyPr wrap="square" lIns="0" tIns="0" rIns="0" bIns="0" rtlCol="0" anchor="ctr"/>
          <a:lstStyle/>
          <a:p>
            <a:pPr indent="0" marL="0">
              <a:buNone/>
            </a:pPr>
            <a:r>
              <a:rPr lang="en-US" sz="1800" dirty="0">
                <a:solidFill>
                  <a:srgbClr val="F2ECE0"/>
                </a:solidFill>
                <a:latin typeface="Georgia" pitchFamily="34" charset="0"/>
                <a:ea typeface="Georgia" pitchFamily="34" charset="-122"/>
                <a:cs typeface="Georgia" pitchFamily="34" charset="-120"/>
              </a:rPr>
              <a:t>Alex Eagles</a:t>
            </a:r>
            <a:endParaRPr lang="en-US" sz="1800" dirty="0"/>
          </a:p>
        </p:txBody>
      </p:sp>
      <p:sp>
        <p:nvSpPr>
          <p:cNvPr id="27" name="Text 25"/>
          <p:cNvSpPr/>
          <p:nvPr/>
        </p:nvSpPr>
        <p:spPr>
          <a:xfrm>
            <a:off x="731520" y="4599432"/>
            <a:ext cx="2286000" cy="228600"/>
          </a:xfrm>
          <a:prstGeom prst="rect">
            <a:avLst/>
          </a:prstGeom>
          <a:noFill/>
          <a:ln/>
        </p:spPr>
        <p:txBody>
          <a:bodyPr wrap="square" lIns="0" tIns="0" rIns="0" bIns="0" rtlCol="0" anchor="ctr"/>
          <a:lstStyle/>
          <a:p>
            <a:pPr indent="0" marL="0">
              <a:buNone/>
            </a:pPr>
            <a:r>
              <a:rPr lang="en-US" sz="900" spc="100" kern="0" dirty="0">
                <a:solidFill>
                  <a:srgbClr val="B5AC98"/>
                </a:solidFill>
                <a:latin typeface="Consolas" pitchFamily="34" charset="0"/>
                <a:ea typeface="Consolas" pitchFamily="34" charset="-122"/>
                <a:cs typeface="Consolas" pitchFamily="34" charset="-120"/>
              </a:rPr>
              <a:t>7 members</a:t>
            </a:r>
            <a:endParaRPr lang="en-US" sz="900" dirty="0"/>
          </a:p>
        </p:txBody>
      </p:sp>
      <p:sp>
        <p:nvSpPr>
          <p:cNvPr id="28" name="Shape 26"/>
          <p:cNvSpPr/>
          <p:nvPr/>
        </p:nvSpPr>
        <p:spPr>
          <a:xfrm>
            <a:off x="3337560" y="3886200"/>
            <a:ext cx="2606040" cy="960120"/>
          </a:xfrm>
          <a:prstGeom prst="rect">
            <a:avLst/>
          </a:prstGeom>
          <a:ln w="6350">
            <a:solidFill>
              <a:srgbClr val="F2ECE0">
                <a:alpha val="30000"/>
              </a:srgbClr>
            </a:solidFill>
            <a:prstDash val="solid"/>
          </a:ln>
        </p:spPr>
      </p:sp>
      <p:sp>
        <p:nvSpPr>
          <p:cNvPr id="29" name="Text 27"/>
          <p:cNvSpPr/>
          <p:nvPr/>
        </p:nvSpPr>
        <p:spPr>
          <a:xfrm>
            <a:off x="3520440" y="4023360"/>
            <a:ext cx="2286000" cy="228600"/>
          </a:xfrm>
          <a:prstGeom prst="rect">
            <a:avLst/>
          </a:prstGeom>
          <a:noFill/>
          <a:ln/>
        </p:spPr>
        <p:txBody>
          <a:bodyPr wrap="square" lIns="0" tIns="0" rIns="0" bIns="0" rtlCol="0" anchor="ctr"/>
          <a:lstStyle/>
          <a:p>
            <a:pPr indent="0" marL="0">
              <a:buNone/>
            </a:pPr>
            <a:r>
              <a:rPr lang="en-US" sz="800" spc="200" kern="0" dirty="0">
                <a:solidFill>
                  <a:srgbClr val="B8462C"/>
                </a:solidFill>
                <a:latin typeface="Consolas" pitchFamily="34" charset="0"/>
                <a:ea typeface="Consolas" pitchFamily="34" charset="-122"/>
                <a:cs typeface="Consolas" pitchFamily="34" charset="-120"/>
              </a:rPr>
              <a:t>STUDENT TEAM</a:t>
            </a:r>
            <a:endParaRPr lang="en-US" sz="800" dirty="0"/>
          </a:p>
        </p:txBody>
      </p:sp>
      <p:sp>
        <p:nvSpPr>
          <p:cNvPr id="30" name="Text 28"/>
          <p:cNvSpPr/>
          <p:nvPr/>
        </p:nvSpPr>
        <p:spPr>
          <a:xfrm>
            <a:off x="3520440" y="4251960"/>
            <a:ext cx="2286000" cy="365760"/>
          </a:xfrm>
          <a:prstGeom prst="rect">
            <a:avLst/>
          </a:prstGeom>
          <a:noFill/>
          <a:ln/>
        </p:spPr>
        <p:txBody>
          <a:bodyPr wrap="square" lIns="0" tIns="0" rIns="0" bIns="0" rtlCol="0" anchor="ctr"/>
          <a:lstStyle/>
          <a:p>
            <a:pPr indent="0" marL="0">
              <a:buNone/>
            </a:pPr>
            <a:r>
              <a:rPr lang="en-US" sz="1800" dirty="0">
                <a:solidFill>
                  <a:srgbClr val="F2ECE0"/>
                </a:solidFill>
                <a:latin typeface="Georgia" pitchFamily="34" charset="0"/>
                <a:ea typeface="Georgia" pitchFamily="34" charset="-122"/>
                <a:cs typeface="Georgia" pitchFamily="34" charset="-120"/>
              </a:rPr>
              <a:t>AU-Robotics</a:t>
            </a:r>
            <a:endParaRPr lang="en-US" sz="1800" dirty="0"/>
          </a:p>
        </p:txBody>
      </p:sp>
      <p:sp>
        <p:nvSpPr>
          <p:cNvPr id="31" name="Text 29"/>
          <p:cNvSpPr/>
          <p:nvPr/>
        </p:nvSpPr>
        <p:spPr>
          <a:xfrm>
            <a:off x="3520440" y="4599432"/>
            <a:ext cx="2286000" cy="228600"/>
          </a:xfrm>
          <a:prstGeom prst="rect">
            <a:avLst/>
          </a:prstGeom>
          <a:noFill/>
          <a:ln/>
        </p:spPr>
        <p:txBody>
          <a:bodyPr wrap="square" lIns="0" tIns="0" rIns="0" bIns="0" rtlCol="0" anchor="ctr"/>
          <a:lstStyle/>
          <a:p>
            <a:pPr indent="0" marL="0">
              <a:buNone/>
            </a:pPr>
            <a:r>
              <a:rPr lang="en-US" sz="900" spc="100" kern="0" dirty="0">
                <a:solidFill>
                  <a:srgbClr val="B5AC98"/>
                </a:solidFill>
                <a:latin typeface="Consolas" pitchFamily="34" charset="0"/>
                <a:ea typeface="Consolas" pitchFamily="34" charset="-122"/>
                <a:cs typeface="Consolas" pitchFamily="34" charset="-120"/>
              </a:rPr>
              <a:t>7 members</a:t>
            </a:r>
            <a:endParaRPr lang="en-US" sz="900" dirty="0"/>
          </a:p>
        </p:txBody>
      </p:sp>
      <p:sp>
        <p:nvSpPr>
          <p:cNvPr id="32" name="Shape 30"/>
          <p:cNvSpPr/>
          <p:nvPr/>
        </p:nvSpPr>
        <p:spPr>
          <a:xfrm>
            <a:off x="6126480" y="3886200"/>
            <a:ext cx="2606040" cy="960120"/>
          </a:xfrm>
          <a:prstGeom prst="rect">
            <a:avLst/>
          </a:prstGeom>
          <a:ln w="6350">
            <a:solidFill>
              <a:srgbClr val="F2ECE0">
                <a:alpha val="30000"/>
              </a:srgbClr>
            </a:solidFill>
            <a:prstDash val="solid"/>
          </a:ln>
        </p:spPr>
      </p:sp>
      <p:sp>
        <p:nvSpPr>
          <p:cNvPr id="33" name="Text 31"/>
          <p:cNvSpPr/>
          <p:nvPr/>
        </p:nvSpPr>
        <p:spPr>
          <a:xfrm>
            <a:off x="6309360" y="4023360"/>
            <a:ext cx="2286000" cy="228600"/>
          </a:xfrm>
          <a:prstGeom prst="rect">
            <a:avLst/>
          </a:prstGeom>
          <a:noFill/>
          <a:ln/>
        </p:spPr>
        <p:txBody>
          <a:bodyPr wrap="square" lIns="0" tIns="0" rIns="0" bIns="0" rtlCol="0" anchor="ctr"/>
          <a:lstStyle/>
          <a:p>
            <a:pPr indent="0" marL="0">
              <a:buNone/>
            </a:pPr>
            <a:r>
              <a:rPr lang="en-US" sz="800" spc="200" kern="0" dirty="0">
                <a:solidFill>
                  <a:srgbClr val="B8462C"/>
                </a:solidFill>
                <a:latin typeface="Consolas" pitchFamily="34" charset="0"/>
                <a:ea typeface="Consolas" pitchFamily="34" charset="-122"/>
                <a:cs typeface="Consolas" pitchFamily="34" charset="-120"/>
              </a:rPr>
              <a:t>STUDENT TEAM</a:t>
            </a:r>
            <a:endParaRPr lang="en-US" sz="800" dirty="0"/>
          </a:p>
        </p:txBody>
      </p:sp>
      <p:sp>
        <p:nvSpPr>
          <p:cNvPr id="34" name="Text 32"/>
          <p:cNvSpPr/>
          <p:nvPr/>
        </p:nvSpPr>
        <p:spPr>
          <a:xfrm>
            <a:off x="6309360" y="4251960"/>
            <a:ext cx="2286000" cy="365760"/>
          </a:xfrm>
          <a:prstGeom prst="rect">
            <a:avLst/>
          </a:prstGeom>
          <a:noFill/>
          <a:ln/>
        </p:spPr>
        <p:txBody>
          <a:bodyPr wrap="square" lIns="0" tIns="0" rIns="0" bIns="0" rtlCol="0" anchor="ctr"/>
          <a:lstStyle/>
          <a:p>
            <a:pPr indent="0" marL="0">
              <a:buNone/>
            </a:pPr>
            <a:r>
              <a:rPr lang="en-US" sz="1800" dirty="0">
                <a:solidFill>
                  <a:srgbClr val="F2ECE0"/>
                </a:solidFill>
                <a:latin typeface="Georgia" pitchFamily="34" charset="0"/>
                <a:ea typeface="Georgia" pitchFamily="34" charset="-122"/>
                <a:cs typeface="Georgia" pitchFamily="34" charset="-120"/>
              </a:rPr>
              <a:t>Mind Cloud</a:t>
            </a:r>
            <a:endParaRPr lang="en-US" sz="1800" dirty="0"/>
          </a:p>
        </p:txBody>
      </p:sp>
      <p:sp>
        <p:nvSpPr>
          <p:cNvPr id="35" name="Text 33"/>
          <p:cNvSpPr/>
          <p:nvPr/>
        </p:nvSpPr>
        <p:spPr>
          <a:xfrm>
            <a:off x="6309360" y="4599432"/>
            <a:ext cx="2286000" cy="228600"/>
          </a:xfrm>
          <a:prstGeom prst="rect">
            <a:avLst/>
          </a:prstGeom>
          <a:noFill/>
          <a:ln/>
        </p:spPr>
        <p:txBody>
          <a:bodyPr wrap="square" lIns="0" tIns="0" rIns="0" bIns="0" rtlCol="0" anchor="ctr"/>
          <a:lstStyle/>
          <a:p>
            <a:pPr indent="0" marL="0">
              <a:buNone/>
            </a:pPr>
            <a:r>
              <a:rPr lang="en-US" sz="900" spc="100" kern="0" dirty="0">
                <a:solidFill>
                  <a:srgbClr val="B5AC98"/>
                </a:solidFill>
                <a:latin typeface="Consolas" pitchFamily="34" charset="0"/>
                <a:ea typeface="Consolas" pitchFamily="34" charset="-122"/>
                <a:cs typeface="Consolas" pitchFamily="34" charset="-120"/>
              </a:rPr>
              <a:t>7 members</a:t>
            </a:r>
            <a:endParaRPr lang="en-US" sz="900" dirty="0"/>
          </a:p>
        </p:txBody>
      </p:sp>
      <p:sp>
        <p:nvSpPr>
          <p:cNvPr id="36" name="Shape 34"/>
          <p:cNvSpPr/>
          <p:nvPr/>
        </p:nvSpPr>
        <p:spPr>
          <a:xfrm>
            <a:off x="8915400" y="3886200"/>
            <a:ext cx="2606040" cy="960120"/>
          </a:xfrm>
          <a:prstGeom prst="rect">
            <a:avLst/>
          </a:prstGeom>
          <a:ln w="6350">
            <a:solidFill>
              <a:srgbClr val="F2ECE0">
                <a:alpha val="30000"/>
              </a:srgbClr>
            </a:solidFill>
            <a:prstDash val="solid"/>
          </a:ln>
        </p:spPr>
      </p:sp>
      <p:sp>
        <p:nvSpPr>
          <p:cNvPr id="37" name="Text 35"/>
          <p:cNvSpPr/>
          <p:nvPr/>
        </p:nvSpPr>
        <p:spPr>
          <a:xfrm>
            <a:off x="9098280" y="4023360"/>
            <a:ext cx="2286000" cy="228600"/>
          </a:xfrm>
          <a:prstGeom prst="rect">
            <a:avLst/>
          </a:prstGeom>
          <a:noFill/>
          <a:ln/>
        </p:spPr>
        <p:txBody>
          <a:bodyPr wrap="square" lIns="0" tIns="0" rIns="0" bIns="0" rtlCol="0" anchor="ctr"/>
          <a:lstStyle/>
          <a:p>
            <a:pPr indent="0" marL="0">
              <a:buNone/>
            </a:pPr>
            <a:r>
              <a:rPr lang="en-US" sz="800" spc="200" kern="0" dirty="0">
                <a:solidFill>
                  <a:srgbClr val="B8462C"/>
                </a:solidFill>
                <a:latin typeface="Consolas" pitchFamily="34" charset="0"/>
                <a:ea typeface="Consolas" pitchFamily="34" charset="-122"/>
                <a:cs typeface="Consolas" pitchFamily="34" charset="-120"/>
              </a:rPr>
              <a:t>STUDENT TEAM</a:t>
            </a:r>
            <a:endParaRPr lang="en-US" sz="800" dirty="0"/>
          </a:p>
        </p:txBody>
      </p:sp>
      <p:sp>
        <p:nvSpPr>
          <p:cNvPr id="38" name="Text 36"/>
          <p:cNvSpPr/>
          <p:nvPr/>
        </p:nvSpPr>
        <p:spPr>
          <a:xfrm>
            <a:off x="9098280" y="4251960"/>
            <a:ext cx="2286000" cy="365760"/>
          </a:xfrm>
          <a:prstGeom prst="rect">
            <a:avLst/>
          </a:prstGeom>
          <a:noFill/>
          <a:ln/>
        </p:spPr>
        <p:txBody>
          <a:bodyPr wrap="square" lIns="0" tIns="0" rIns="0" bIns="0" rtlCol="0" anchor="ctr"/>
          <a:lstStyle/>
          <a:p>
            <a:pPr indent="0" marL="0">
              <a:buNone/>
            </a:pPr>
            <a:r>
              <a:rPr lang="en-US" sz="1800" dirty="0">
                <a:solidFill>
                  <a:srgbClr val="F2ECE0"/>
                </a:solidFill>
                <a:latin typeface="Georgia" pitchFamily="34" charset="0"/>
                <a:ea typeface="Georgia" pitchFamily="34" charset="-122"/>
                <a:cs typeface="Georgia" pitchFamily="34" charset="-120"/>
              </a:rPr>
              <a:t>Lycans</a:t>
            </a:r>
            <a:endParaRPr lang="en-US" sz="1800" dirty="0"/>
          </a:p>
        </p:txBody>
      </p:sp>
      <p:sp>
        <p:nvSpPr>
          <p:cNvPr id="39" name="Text 37"/>
          <p:cNvSpPr/>
          <p:nvPr/>
        </p:nvSpPr>
        <p:spPr>
          <a:xfrm>
            <a:off x="9098280" y="4599432"/>
            <a:ext cx="2286000" cy="228600"/>
          </a:xfrm>
          <a:prstGeom prst="rect">
            <a:avLst/>
          </a:prstGeom>
          <a:noFill/>
          <a:ln/>
        </p:spPr>
        <p:txBody>
          <a:bodyPr wrap="square" lIns="0" tIns="0" rIns="0" bIns="0" rtlCol="0" anchor="ctr"/>
          <a:lstStyle/>
          <a:p>
            <a:pPr indent="0" marL="0">
              <a:buNone/>
            </a:pPr>
            <a:r>
              <a:rPr lang="en-US" sz="900" spc="100" kern="0" dirty="0">
                <a:solidFill>
                  <a:srgbClr val="B5AC98"/>
                </a:solidFill>
                <a:latin typeface="Consolas" pitchFamily="34" charset="0"/>
                <a:ea typeface="Consolas" pitchFamily="34" charset="-122"/>
                <a:cs typeface="Consolas" pitchFamily="34" charset="-120"/>
              </a:rPr>
              <a:t>6 members</a:t>
            </a:r>
            <a:endParaRPr lang="en-US" sz="900" dirty="0"/>
          </a:p>
        </p:txBody>
      </p:sp>
      <p:sp>
        <p:nvSpPr>
          <p:cNvPr id="40" name="Shape 38"/>
          <p:cNvSpPr/>
          <p:nvPr/>
        </p:nvSpPr>
        <p:spPr>
          <a:xfrm>
            <a:off x="548640" y="5029200"/>
            <a:ext cx="2606040" cy="960120"/>
          </a:xfrm>
          <a:prstGeom prst="rect">
            <a:avLst/>
          </a:prstGeom>
          <a:ln w="6350">
            <a:solidFill>
              <a:srgbClr val="F2ECE0">
                <a:alpha val="30000"/>
              </a:srgbClr>
            </a:solidFill>
            <a:prstDash val="solid"/>
          </a:ln>
        </p:spPr>
      </p:sp>
      <p:sp>
        <p:nvSpPr>
          <p:cNvPr id="41" name="Text 39"/>
          <p:cNvSpPr/>
          <p:nvPr/>
        </p:nvSpPr>
        <p:spPr>
          <a:xfrm>
            <a:off x="731520" y="5166360"/>
            <a:ext cx="2286000" cy="228600"/>
          </a:xfrm>
          <a:prstGeom prst="rect">
            <a:avLst/>
          </a:prstGeom>
          <a:noFill/>
          <a:ln/>
        </p:spPr>
        <p:txBody>
          <a:bodyPr wrap="square" lIns="0" tIns="0" rIns="0" bIns="0" rtlCol="0" anchor="ctr"/>
          <a:lstStyle/>
          <a:p>
            <a:pPr indent="0" marL="0">
              <a:buNone/>
            </a:pPr>
            <a:r>
              <a:rPr lang="en-US" sz="800" spc="200" kern="0" dirty="0">
                <a:solidFill>
                  <a:srgbClr val="B8462C"/>
                </a:solidFill>
                <a:latin typeface="Consolas" pitchFamily="34" charset="0"/>
                <a:ea typeface="Consolas" pitchFamily="34" charset="-122"/>
                <a:cs typeface="Consolas" pitchFamily="34" charset="-120"/>
              </a:rPr>
              <a:t>STUDENT TEAM</a:t>
            </a:r>
            <a:endParaRPr lang="en-US" sz="800" dirty="0"/>
          </a:p>
        </p:txBody>
      </p:sp>
      <p:sp>
        <p:nvSpPr>
          <p:cNvPr id="42" name="Text 40"/>
          <p:cNvSpPr/>
          <p:nvPr/>
        </p:nvSpPr>
        <p:spPr>
          <a:xfrm>
            <a:off x="731520" y="5394960"/>
            <a:ext cx="2286000" cy="365760"/>
          </a:xfrm>
          <a:prstGeom prst="rect">
            <a:avLst/>
          </a:prstGeom>
          <a:noFill/>
          <a:ln/>
        </p:spPr>
        <p:txBody>
          <a:bodyPr wrap="square" lIns="0" tIns="0" rIns="0" bIns="0" rtlCol="0" anchor="ctr"/>
          <a:lstStyle/>
          <a:p>
            <a:pPr indent="0" marL="0">
              <a:buNone/>
            </a:pPr>
            <a:r>
              <a:rPr lang="en-US" sz="1800" dirty="0">
                <a:solidFill>
                  <a:srgbClr val="F2ECE0"/>
                </a:solidFill>
                <a:latin typeface="Georgia" pitchFamily="34" charset="0"/>
                <a:ea typeface="Georgia" pitchFamily="34" charset="-122"/>
                <a:cs typeface="Georgia" pitchFamily="34" charset="-120"/>
              </a:rPr>
              <a:t>Polaris</a:t>
            </a:r>
            <a:endParaRPr lang="en-US" sz="1800" dirty="0"/>
          </a:p>
        </p:txBody>
      </p:sp>
      <p:sp>
        <p:nvSpPr>
          <p:cNvPr id="43" name="Text 41"/>
          <p:cNvSpPr/>
          <p:nvPr/>
        </p:nvSpPr>
        <p:spPr>
          <a:xfrm>
            <a:off x="731520" y="5742432"/>
            <a:ext cx="2286000" cy="228600"/>
          </a:xfrm>
          <a:prstGeom prst="rect">
            <a:avLst/>
          </a:prstGeom>
          <a:noFill/>
          <a:ln/>
        </p:spPr>
        <p:txBody>
          <a:bodyPr wrap="square" lIns="0" tIns="0" rIns="0" bIns="0" rtlCol="0" anchor="ctr"/>
          <a:lstStyle/>
          <a:p>
            <a:pPr indent="0" marL="0">
              <a:buNone/>
            </a:pPr>
            <a:r>
              <a:rPr lang="en-US" sz="900" spc="100" kern="0" dirty="0">
                <a:solidFill>
                  <a:srgbClr val="B5AC98"/>
                </a:solidFill>
                <a:latin typeface="Consolas" pitchFamily="34" charset="0"/>
                <a:ea typeface="Consolas" pitchFamily="34" charset="-122"/>
                <a:cs typeface="Consolas" pitchFamily="34" charset="-120"/>
              </a:rPr>
              <a:t>6 members</a:t>
            </a:r>
            <a:endParaRPr lang="en-US" sz="900" dirty="0"/>
          </a:p>
        </p:txBody>
      </p:sp>
      <p:sp>
        <p:nvSpPr>
          <p:cNvPr id="44" name="Shape 42"/>
          <p:cNvSpPr/>
          <p:nvPr/>
        </p:nvSpPr>
        <p:spPr>
          <a:xfrm>
            <a:off x="3337560" y="5029200"/>
            <a:ext cx="2606040" cy="960120"/>
          </a:xfrm>
          <a:prstGeom prst="rect">
            <a:avLst/>
          </a:prstGeom>
          <a:ln w="6350">
            <a:solidFill>
              <a:srgbClr val="F2ECE0">
                <a:alpha val="30000"/>
              </a:srgbClr>
            </a:solidFill>
            <a:prstDash val="solid"/>
          </a:ln>
        </p:spPr>
      </p:sp>
      <p:sp>
        <p:nvSpPr>
          <p:cNvPr id="45" name="Text 43"/>
          <p:cNvSpPr/>
          <p:nvPr/>
        </p:nvSpPr>
        <p:spPr>
          <a:xfrm>
            <a:off x="3520440" y="5166360"/>
            <a:ext cx="2286000" cy="228600"/>
          </a:xfrm>
          <a:prstGeom prst="rect">
            <a:avLst/>
          </a:prstGeom>
          <a:noFill/>
          <a:ln/>
        </p:spPr>
        <p:txBody>
          <a:bodyPr wrap="square" lIns="0" tIns="0" rIns="0" bIns="0" rtlCol="0" anchor="ctr"/>
          <a:lstStyle/>
          <a:p>
            <a:pPr indent="0" marL="0">
              <a:buNone/>
            </a:pPr>
            <a:r>
              <a:rPr lang="en-US" sz="800" spc="200" kern="0" dirty="0">
                <a:solidFill>
                  <a:srgbClr val="B8462C"/>
                </a:solidFill>
                <a:latin typeface="Consolas" pitchFamily="34" charset="0"/>
                <a:ea typeface="Consolas" pitchFamily="34" charset="-122"/>
                <a:cs typeface="Consolas" pitchFamily="34" charset="-120"/>
              </a:rPr>
              <a:t>STUDENT TEAM</a:t>
            </a:r>
            <a:endParaRPr lang="en-US" sz="800" dirty="0"/>
          </a:p>
        </p:txBody>
      </p:sp>
      <p:sp>
        <p:nvSpPr>
          <p:cNvPr id="46" name="Text 44"/>
          <p:cNvSpPr/>
          <p:nvPr/>
        </p:nvSpPr>
        <p:spPr>
          <a:xfrm>
            <a:off x="3520440" y="5394960"/>
            <a:ext cx="2286000" cy="365760"/>
          </a:xfrm>
          <a:prstGeom prst="rect">
            <a:avLst/>
          </a:prstGeom>
          <a:noFill/>
          <a:ln/>
        </p:spPr>
        <p:txBody>
          <a:bodyPr wrap="square" lIns="0" tIns="0" rIns="0" bIns="0" rtlCol="0" anchor="ctr"/>
          <a:lstStyle/>
          <a:p>
            <a:pPr indent="0" marL="0">
              <a:buNone/>
            </a:pPr>
            <a:r>
              <a:rPr lang="en-US" sz="1800" dirty="0">
                <a:solidFill>
                  <a:srgbClr val="F2ECE0"/>
                </a:solidFill>
                <a:latin typeface="Georgia" pitchFamily="34" charset="0"/>
                <a:ea typeface="Georgia" pitchFamily="34" charset="-122"/>
                <a:cs typeface="Georgia" pitchFamily="34" charset="-120"/>
              </a:rPr>
              <a:t>Robotech</a:t>
            </a:r>
            <a:endParaRPr lang="en-US" sz="1800" dirty="0"/>
          </a:p>
        </p:txBody>
      </p:sp>
      <p:sp>
        <p:nvSpPr>
          <p:cNvPr id="47" name="Text 45"/>
          <p:cNvSpPr/>
          <p:nvPr/>
        </p:nvSpPr>
        <p:spPr>
          <a:xfrm>
            <a:off x="3520440" y="5742432"/>
            <a:ext cx="2286000" cy="228600"/>
          </a:xfrm>
          <a:prstGeom prst="rect">
            <a:avLst/>
          </a:prstGeom>
          <a:noFill/>
          <a:ln/>
        </p:spPr>
        <p:txBody>
          <a:bodyPr wrap="square" lIns="0" tIns="0" rIns="0" bIns="0" rtlCol="0" anchor="ctr"/>
          <a:lstStyle/>
          <a:p>
            <a:pPr indent="0" marL="0">
              <a:buNone/>
            </a:pPr>
            <a:r>
              <a:rPr lang="en-US" sz="900" spc="100" kern="0" dirty="0">
                <a:solidFill>
                  <a:srgbClr val="B5AC98"/>
                </a:solidFill>
                <a:latin typeface="Consolas" pitchFamily="34" charset="0"/>
                <a:ea typeface="Consolas" pitchFamily="34" charset="-122"/>
                <a:cs typeface="Consolas" pitchFamily="34" charset="-120"/>
              </a:rPr>
              <a:t>6 members</a:t>
            </a:r>
            <a:endParaRPr lang="en-US" sz="900" dirty="0"/>
          </a:p>
        </p:txBody>
      </p:sp>
      <p:sp>
        <p:nvSpPr>
          <p:cNvPr id="48" name="Shape 46"/>
          <p:cNvSpPr/>
          <p:nvPr/>
        </p:nvSpPr>
        <p:spPr>
          <a:xfrm>
            <a:off x="6126480" y="5029200"/>
            <a:ext cx="2606040" cy="960120"/>
          </a:xfrm>
          <a:prstGeom prst="rect">
            <a:avLst/>
          </a:prstGeom>
          <a:ln w="6350">
            <a:solidFill>
              <a:srgbClr val="F2ECE0">
                <a:alpha val="30000"/>
              </a:srgbClr>
            </a:solidFill>
            <a:prstDash val="solid"/>
          </a:ln>
        </p:spPr>
      </p:sp>
      <p:sp>
        <p:nvSpPr>
          <p:cNvPr id="49" name="Text 47"/>
          <p:cNvSpPr/>
          <p:nvPr/>
        </p:nvSpPr>
        <p:spPr>
          <a:xfrm>
            <a:off x="6309360" y="5166360"/>
            <a:ext cx="2286000" cy="228600"/>
          </a:xfrm>
          <a:prstGeom prst="rect">
            <a:avLst/>
          </a:prstGeom>
          <a:noFill/>
          <a:ln/>
        </p:spPr>
        <p:txBody>
          <a:bodyPr wrap="square" lIns="0" tIns="0" rIns="0" bIns="0" rtlCol="0" anchor="ctr"/>
          <a:lstStyle/>
          <a:p>
            <a:pPr indent="0" marL="0">
              <a:buNone/>
            </a:pPr>
            <a:r>
              <a:rPr lang="en-US" sz="800" spc="200" kern="0" dirty="0">
                <a:solidFill>
                  <a:srgbClr val="B8462C"/>
                </a:solidFill>
                <a:latin typeface="Consolas" pitchFamily="34" charset="0"/>
                <a:ea typeface="Consolas" pitchFamily="34" charset="-122"/>
                <a:cs typeface="Consolas" pitchFamily="34" charset="-120"/>
              </a:rPr>
              <a:t>STUDENT TEAM</a:t>
            </a:r>
            <a:endParaRPr lang="en-US" sz="800" dirty="0"/>
          </a:p>
        </p:txBody>
      </p:sp>
      <p:sp>
        <p:nvSpPr>
          <p:cNvPr id="50" name="Text 48"/>
          <p:cNvSpPr/>
          <p:nvPr/>
        </p:nvSpPr>
        <p:spPr>
          <a:xfrm>
            <a:off x="6309360" y="5394960"/>
            <a:ext cx="2286000" cy="365760"/>
          </a:xfrm>
          <a:prstGeom prst="rect">
            <a:avLst/>
          </a:prstGeom>
          <a:noFill/>
          <a:ln/>
        </p:spPr>
        <p:txBody>
          <a:bodyPr wrap="square" lIns="0" tIns="0" rIns="0" bIns="0" rtlCol="0" anchor="ctr"/>
          <a:lstStyle/>
          <a:p>
            <a:pPr indent="0" marL="0">
              <a:buNone/>
            </a:pPr>
            <a:r>
              <a:rPr lang="en-US" sz="1800" dirty="0">
                <a:solidFill>
                  <a:srgbClr val="F2ECE0"/>
                </a:solidFill>
                <a:latin typeface="Georgia" pitchFamily="34" charset="0"/>
                <a:ea typeface="Georgia" pitchFamily="34" charset="-122"/>
                <a:cs typeface="Georgia" pitchFamily="34" charset="-120"/>
              </a:rPr>
              <a:t>Torpedo</a:t>
            </a:r>
            <a:endParaRPr lang="en-US" sz="1800" dirty="0"/>
          </a:p>
        </p:txBody>
      </p:sp>
      <p:sp>
        <p:nvSpPr>
          <p:cNvPr id="51" name="Text 49"/>
          <p:cNvSpPr/>
          <p:nvPr/>
        </p:nvSpPr>
        <p:spPr>
          <a:xfrm>
            <a:off x="6309360" y="5742432"/>
            <a:ext cx="2286000" cy="228600"/>
          </a:xfrm>
          <a:prstGeom prst="rect">
            <a:avLst/>
          </a:prstGeom>
          <a:noFill/>
          <a:ln/>
        </p:spPr>
        <p:txBody>
          <a:bodyPr wrap="square" lIns="0" tIns="0" rIns="0" bIns="0" rtlCol="0" anchor="ctr"/>
          <a:lstStyle/>
          <a:p>
            <a:pPr indent="0" marL="0">
              <a:buNone/>
            </a:pPr>
            <a:r>
              <a:rPr lang="en-US" sz="900" spc="100" kern="0" dirty="0">
                <a:solidFill>
                  <a:srgbClr val="B5AC98"/>
                </a:solidFill>
                <a:latin typeface="Consolas" pitchFamily="34" charset="0"/>
                <a:ea typeface="Consolas" pitchFamily="34" charset="-122"/>
                <a:cs typeface="Consolas" pitchFamily="34" charset="-120"/>
              </a:rPr>
              <a:t>6 members</a:t>
            </a:r>
            <a:endParaRPr lang="en-US" sz="900" dirty="0"/>
          </a:p>
        </p:txBody>
      </p:sp>
      <p:sp>
        <p:nvSpPr>
          <p:cNvPr id="52" name="Text 50"/>
          <p:cNvSpPr/>
          <p:nvPr/>
        </p:nvSpPr>
        <p:spPr>
          <a:xfrm>
            <a:off x="548640" y="6035040"/>
            <a:ext cx="10972800" cy="274320"/>
          </a:xfrm>
          <a:prstGeom prst="rect">
            <a:avLst/>
          </a:prstGeom>
          <a:noFill/>
          <a:ln/>
        </p:spPr>
        <p:txBody>
          <a:bodyPr wrap="square" lIns="0" tIns="0" rIns="0" bIns="0" rtlCol="0" anchor="ctr"/>
          <a:lstStyle/>
          <a:p>
            <a:pPr indent="0" marL="0">
              <a:buNone/>
            </a:pPr>
            <a:r>
              <a:rPr lang="en-US" sz="1100" i="1" dirty="0">
                <a:solidFill>
                  <a:srgbClr val="B5AC98"/>
                </a:solidFill>
                <a:latin typeface="Calibri" pitchFamily="34" charset="0"/>
                <a:ea typeface="Calibri" pitchFamily="34" charset="-122"/>
                <a:cs typeface="Calibri" pitchFamily="34" charset="-120"/>
              </a:rPr>
              <a:t>Competing internationally at FSAE, Shell Eco Marathon, MATE ROV, SAE Aero, Robocon, and more.</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AE2D2"/>
        </a:solidFill>
      </p:bgPr>
    </p:bg>
    <p:spTree>
      <p:nvGrpSpPr>
        <p:cNvPr id="1" name=""/>
        <p:cNvGrpSpPr/>
        <p:nvPr/>
      </p:nvGrpSpPr>
      <p:grpSpPr>
        <a:xfrm>
          <a:off x="0" y="0"/>
          <a:ext cx="0" cy="0"/>
          <a:chOff x="0" y="0"/>
          <a:chExt cx="0" cy="0"/>
        </a:xfrm>
      </p:grpSpPr>
      <p:sp>
        <p:nvSpPr>
          <p:cNvPr id="2" name="Text 0"/>
          <p:cNvSpPr/>
          <p:nvPr/>
        </p:nvSpPr>
        <p:spPr>
          <a:xfrm>
            <a:off x="548640" y="320040"/>
            <a:ext cx="54864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EBTEKAR LAB / معمل ابتكار</a:t>
            </a:r>
            <a:endParaRPr lang="en-US" sz="900" dirty="0"/>
          </a:p>
        </p:txBody>
      </p:sp>
      <p:sp>
        <p:nvSpPr>
          <p:cNvPr id="3" name="Text 1"/>
          <p:cNvSpPr/>
          <p:nvPr/>
        </p:nvSpPr>
        <p:spPr>
          <a:xfrm>
            <a:off x="10698480" y="6400800"/>
            <a:ext cx="1097280" cy="274320"/>
          </a:xfrm>
          <a:prstGeom prst="rect">
            <a:avLst/>
          </a:prstGeom>
          <a:noFill/>
          <a:ln/>
        </p:spPr>
        <p:txBody>
          <a:bodyPr wrap="square" lIns="0" tIns="0" rIns="0" bIns="0" rtlCol="0" anchor="ctr"/>
          <a:lstStyle/>
          <a:p>
            <a:pPr algn="r" indent="0" marL="0">
              <a:buNone/>
            </a:pPr>
            <a:r>
              <a:rPr lang="en-US" sz="900" spc="200" kern="0" dirty="0">
                <a:solidFill>
                  <a:srgbClr val="6B6357"/>
                </a:solidFill>
                <a:latin typeface="Consolas" pitchFamily="34" charset="0"/>
                <a:ea typeface="Consolas" pitchFamily="34" charset="-122"/>
                <a:cs typeface="Consolas" pitchFamily="34" charset="-120"/>
              </a:rPr>
              <a:t>07 / 10</a:t>
            </a:r>
            <a:endParaRPr lang="en-US" sz="900" dirty="0"/>
          </a:p>
        </p:txBody>
      </p:sp>
      <p:sp>
        <p:nvSpPr>
          <p:cNvPr id="4" name="Text 2"/>
          <p:cNvSpPr/>
          <p:nvPr/>
        </p:nvSpPr>
        <p:spPr>
          <a:xfrm>
            <a:off x="548640" y="6400800"/>
            <a:ext cx="45720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Founding Sponsors Pitch · 2026</a:t>
            </a:r>
            <a:endParaRPr lang="en-US" sz="900" dirty="0"/>
          </a:p>
        </p:txBody>
      </p:sp>
      <p:sp>
        <p:nvSpPr>
          <p:cNvPr id="5" name="Shape 3"/>
          <p:cNvSpPr/>
          <p:nvPr/>
        </p:nvSpPr>
        <p:spPr>
          <a:xfrm>
            <a:off x="548640" y="960120"/>
            <a:ext cx="274320" cy="18288"/>
          </a:xfrm>
          <a:prstGeom prst="rect">
            <a:avLst/>
          </a:prstGeom>
          <a:solidFill>
            <a:srgbClr val="B8462C"/>
          </a:solidFill>
          <a:ln/>
        </p:spPr>
      </p:sp>
      <p:sp>
        <p:nvSpPr>
          <p:cNvPr id="6" name="Text 4"/>
          <p:cNvSpPr/>
          <p:nvPr/>
        </p:nvSpPr>
        <p:spPr>
          <a:xfrm>
            <a:off x="914400" y="850392"/>
            <a:ext cx="731520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06</a:t>
            </a:r>
            <a:pPr indent="0" marL="0">
              <a:buNone/>
            </a:pPr>
            <a:r>
              <a:rPr lang="en-US" sz="1000" spc="200" kern="0" dirty="0">
                <a:solidFill>
                  <a:srgbClr val="6B6357"/>
                </a:solidFill>
                <a:latin typeface="Consolas" pitchFamily="34" charset="0"/>
                <a:ea typeface="Consolas" pitchFamily="34" charset="-122"/>
                <a:cs typeface="Consolas" pitchFamily="34" charset="-120"/>
              </a:rPr>
              <a:t>    THE MODEL</a:t>
            </a:r>
            <a:endParaRPr lang="en-US" sz="1000" dirty="0"/>
          </a:p>
        </p:txBody>
      </p:sp>
      <p:sp>
        <p:nvSpPr>
          <p:cNvPr id="7" name="Text 5"/>
          <p:cNvSpPr/>
          <p:nvPr/>
        </p:nvSpPr>
        <p:spPr>
          <a:xfrm>
            <a:off x="548640" y="1280160"/>
            <a:ext cx="10972800" cy="2011680"/>
          </a:xfrm>
          <a:prstGeom prst="rect">
            <a:avLst/>
          </a:prstGeom>
          <a:noFill/>
          <a:ln/>
        </p:spPr>
        <p:txBody>
          <a:bodyPr wrap="square" lIns="0" tIns="0" rIns="0" bIns="0" rtlCol="0" anchor="ctr"/>
          <a:lstStyle/>
          <a:p>
            <a:pPr indent="0" marL="0">
              <a:buNone/>
            </a:pPr>
            <a:r>
              <a:rPr lang="en-US" sz="6000" dirty="0">
                <a:solidFill>
                  <a:srgbClr val="131210"/>
                </a:solidFill>
                <a:latin typeface="Georgia" pitchFamily="34" charset="0"/>
                <a:ea typeface="Georgia" pitchFamily="34" charset="-122"/>
                <a:cs typeface="Georgia" pitchFamily="34" charset="-120"/>
              </a:rPr>
              <a:t>One contribution.
</a:t>
            </a:r>
            <a:pPr indent="0" marL="0">
              <a:buNone/>
            </a:pPr>
            <a:r>
              <a:rPr lang="en-US" sz="6000" i="1" dirty="0">
                <a:solidFill>
                  <a:srgbClr val="B8462C"/>
                </a:solidFill>
                <a:latin typeface="Georgia" pitchFamily="34" charset="0"/>
                <a:ea typeface="Georgia" pitchFamily="34" charset="-122"/>
                <a:cs typeface="Georgia" pitchFamily="34" charset="-120"/>
              </a:rPr>
              <a:t>Permanent presence.</a:t>
            </a:r>
            <a:endParaRPr lang="en-US" sz="6000" dirty="0"/>
          </a:p>
        </p:txBody>
      </p:sp>
      <p:sp>
        <p:nvSpPr>
          <p:cNvPr id="8" name="Text 6"/>
          <p:cNvSpPr/>
          <p:nvPr/>
        </p:nvSpPr>
        <p:spPr>
          <a:xfrm>
            <a:off x="548640" y="3383280"/>
            <a:ext cx="10972800" cy="914400"/>
          </a:xfrm>
          <a:prstGeom prst="rect">
            <a:avLst/>
          </a:prstGeom>
          <a:noFill/>
          <a:ln/>
        </p:spPr>
        <p:txBody>
          <a:bodyPr wrap="square" lIns="0" tIns="0" rIns="0" bIns="0" rtlCol="0" anchor="t"/>
          <a:lstStyle/>
          <a:p>
            <a:pPr indent="0" marL="0">
              <a:buNone/>
            </a:pPr>
            <a:r>
              <a:rPr lang="en-US" sz="1400" dirty="0">
                <a:solidFill>
                  <a:srgbClr val="2A2823"/>
                </a:solidFill>
                <a:latin typeface="Calibri" pitchFamily="34" charset="0"/>
                <a:ea typeface="Calibri" pitchFamily="34" charset="-122"/>
                <a:cs typeface="Calibri" pitchFamily="34" charset="-120"/>
              </a:rPr>
              <a:t>Most corporate sponsorships are annual: a logo on a banner for a year, then it's gone. Ebtekar Lab works differently. When a company donates a machine or material stream, that company is the sponsor of every team using it for as long as the donation lasts.</a:t>
            </a:r>
            <a:endParaRPr lang="en-US" sz="1400" dirty="0"/>
          </a:p>
        </p:txBody>
      </p:sp>
      <p:sp>
        <p:nvSpPr>
          <p:cNvPr id="9" name="Shape 7"/>
          <p:cNvSpPr/>
          <p:nvPr/>
        </p:nvSpPr>
        <p:spPr>
          <a:xfrm>
            <a:off x="548640" y="4572000"/>
            <a:ext cx="11064240" cy="0"/>
          </a:xfrm>
          <a:prstGeom prst="line">
            <a:avLst/>
          </a:prstGeom>
          <a:noFill/>
          <a:ln w="12700">
            <a:solidFill>
              <a:srgbClr val="131210">
                <a:alpha val="30000"/>
              </a:srgbClr>
            </a:solidFill>
            <a:prstDash val="solid"/>
          </a:ln>
        </p:spPr>
      </p:sp>
      <p:sp>
        <p:nvSpPr>
          <p:cNvPr id="10" name="Shape 8"/>
          <p:cNvSpPr/>
          <p:nvPr/>
        </p:nvSpPr>
        <p:spPr>
          <a:xfrm>
            <a:off x="548640" y="6126480"/>
            <a:ext cx="11064240" cy="0"/>
          </a:xfrm>
          <a:prstGeom prst="line">
            <a:avLst/>
          </a:prstGeom>
          <a:noFill/>
          <a:ln w="12700">
            <a:solidFill>
              <a:srgbClr val="131210">
                <a:alpha val="30000"/>
              </a:srgbClr>
            </a:solidFill>
            <a:prstDash val="solid"/>
          </a:ln>
        </p:spPr>
      </p:sp>
      <p:sp>
        <p:nvSpPr>
          <p:cNvPr id="11" name="Text 9"/>
          <p:cNvSpPr/>
          <p:nvPr/>
        </p:nvSpPr>
        <p:spPr>
          <a:xfrm>
            <a:off x="731520" y="4754880"/>
            <a:ext cx="4572000" cy="22860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A SPONSOR DONATES</a:t>
            </a:r>
            <a:endParaRPr lang="en-US" sz="900" dirty="0"/>
          </a:p>
        </p:txBody>
      </p:sp>
      <p:sp>
        <p:nvSpPr>
          <p:cNvPr id="12" name="Text 10"/>
          <p:cNvSpPr/>
          <p:nvPr/>
        </p:nvSpPr>
        <p:spPr>
          <a:xfrm>
            <a:off x="731520" y="5029200"/>
            <a:ext cx="4572000" cy="502920"/>
          </a:xfrm>
          <a:prstGeom prst="rect">
            <a:avLst/>
          </a:prstGeom>
          <a:noFill/>
          <a:ln/>
        </p:spPr>
        <p:txBody>
          <a:bodyPr wrap="square" lIns="0" tIns="0" rIns="0" bIns="0" rtlCol="0" anchor="ctr"/>
          <a:lstStyle/>
          <a:p>
            <a:pPr indent="0" marL="0">
              <a:buNone/>
            </a:pPr>
            <a:r>
              <a:rPr lang="en-US" sz="2800" dirty="0">
                <a:solidFill>
                  <a:srgbClr val="131210"/>
                </a:solidFill>
                <a:latin typeface="Georgia" pitchFamily="34" charset="0"/>
                <a:ea typeface="Georgia" pitchFamily="34" charset="-122"/>
                <a:cs typeface="Georgia" pitchFamily="34" charset="-120"/>
              </a:rPr>
              <a:t>One laser cutter.</a:t>
            </a:r>
            <a:endParaRPr lang="en-US" sz="2800" dirty="0"/>
          </a:p>
        </p:txBody>
      </p:sp>
      <p:sp>
        <p:nvSpPr>
          <p:cNvPr id="13" name="Text 11"/>
          <p:cNvSpPr/>
          <p:nvPr/>
        </p:nvSpPr>
        <p:spPr>
          <a:xfrm>
            <a:off x="731520" y="5623560"/>
            <a:ext cx="4572000" cy="365760"/>
          </a:xfrm>
          <a:prstGeom prst="rect">
            <a:avLst/>
          </a:prstGeom>
          <a:noFill/>
          <a:ln/>
        </p:spPr>
        <p:txBody>
          <a:bodyPr wrap="square" lIns="0" tIns="0" rIns="0" bIns="0" rtlCol="0" anchor="ctr"/>
          <a:lstStyle/>
          <a:p>
            <a:pPr indent="0" marL="0">
              <a:buNone/>
            </a:pPr>
            <a:r>
              <a:rPr lang="en-US" sz="1100" dirty="0">
                <a:solidFill>
                  <a:srgbClr val="6B6357"/>
                </a:solidFill>
                <a:latin typeface="Calibri" pitchFamily="34" charset="0"/>
                <a:ea typeface="Calibri" pitchFamily="34" charset="-122"/>
                <a:cs typeface="Calibri" pitchFamily="34" charset="-120"/>
              </a:rPr>
              <a:t>A single capital expense. Tax-deductible under Egyptian law.</a:t>
            </a:r>
            <a:endParaRPr lang="en-US" sz="1100" dirty="0"/>
          </a:p>
        </p:txBody>
      </p:sp>
      <p:sp>
        <p:nvSpPr>
          <p:cNvPr id="14" name="Text 12"/>
          <p:cNvSpPr/>
          <p:nvPr/>
        </p:nvSpPr>
        <p:spPr>
          <a:xfrm>
            <a:off x="5486400" y="5029200"/>
            <a:ext cx="1188720" cy="640080"/>
          </a:xfrm>
          <a:prstGeom prst="rect">
            <a:avLst/>
          </a:prstGeom>
          <a:noFill/>
          <a:ln/>
        </p:spPr>
        <p:txBody>
          <a:bodyPr wrap="square" lIns="0" tIns="0" rIns="0" bIns="0" rtlCol="0" anchor="ctr"/>
          <a:lstStyle/>
          <a:p>
            <a:pPr algn="ctr" indent="0" marL="0">
              <a:buNone/>
            </a:pPr>
            <a:r>
              <a:rPr lang="en-US" sz="5600" i="1" dirty="0">
                <a:solidFill>
                  <a:srgbClr val="B8462C"/>
                </a:solidFill>
                <a:latin typeface="Georgia" pitchFamily="34" charset="0"/>
                <a:ea typeface="Georgia" pitchFamily="34" charset="-122"/>
                <a:cs typeface="Georgia" pitchFamily="34" charset="-120"/>
              </a:rPr>
              <a:t>→</a:t>
            </a:r>
            <a:endParaRPr lang="en-US" sz="5600" dirty="0"/>
          </a:p>
        </p:txBody>
      </p:sp>
      <p:sp>
        <p:nvSpPr>
          <p:cNvPr id="15" name="Text 13"/>
          <p:cNvSpPr/>
          <p:nvPr/>
        </p:nvSpPr>
        <p:spPr>
          <a:xfrm>
            <a:off x="6858000" y="4754880"/>
            <a:ext cx="4754880" cy="22860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A SPONSOR RECEIVES</a:t>
            </a:r>
            <a:endParaRPr lang="en-US" sz="900" dirty="0"/>
          </a:p>
        </p:txBody>
      </p:sp>
      <p:sp>
        <p:nvSpPr>
          <p:cNvPr id="16" name="Text 14"/>
          <p:cNvSpPr/>
          <p:nvPr/>
        </p:nvSpPr>
        <p:spPr>
          <a:xfrm>
            <a:off x="6858000" y="5029200"/>
            <a:ext cx="4754880" cy="502920"/>
          </a:xfrm>
          <a:prstGeom prst="rect">
            <a:avLst/>
          </a:prstGeom>
          <a:noFill/>
          <a:ln/>
        </p:spPr>
        <p:txBody>
          <a:bodyPr wrap="square" lIns="0" tIns="0" rIns="0" bIns="0" rtlCol="0" anchor="ctr"/>
          <a:lstStyle/>
          <a:p>
            <a:pPr indent="0" marL="0">
              <a:buNone/>
            </a:pPr>
            <a:r>
              <a:rPr lang="en-US" sz="2800" dirty="0">
                <a:solidFill>
                  <a:srgbClr val="131210"/>
                </a:solidFill>
                <a:latin typeface="Georgia" pitchFamily="34" charset="0"/>
                <a:ea typeface="Georgia" pitchFamily="34" charset="-122"/>
                <a:cs typeface="Georgia" pitchFamily="34" charset="-120"/>
              </a:rPr>
              <a:t>A decade of presence.</a:t>
            </a:r>
            <a:endParaRPr lang="en-US" sz="2800" dirty="0"/>
          </a:p>
        </p:txBody>
      </p:sp>
      <p:sp>
        <p:nvSpPr>
          <p:cNvPr id="17" name="Text 15"/>
          <p:cNvSpPr/>
          <p:nvPr/>
        </p:nvSpPr>
        <p:spPr>
          <a:xfrm>
            <a:off x="6858000" y="5623560"/>
            <a:ext cx="4754880" cy="365760"/>
          </a:xfrm>
          <a:prstGeom prst="rect">
            <a:avLst/>
          </a:prstGeom>
          <a:noFill/>
          <a:ln/>
        </p:spPr>
        <p:txBody>
          <a:bodyPr wrap="square" lIns="0" tIns="0" rIns="0" bIns="0" rtlCol="0" anchor="ctr"/>
          <a:lstStyle/>
          <a:p>
            <a:pPr indent="0" marL="0">
              <a:buNone/>
            </a:pPr>
            <a:r>
              <a:rPr lang="en-US" sz="1100" dirty="0">
                <a:solidFill>
                  <a:srgbClr val="6B6357"/>
                </a:solidFill>
                <a:latin typeface="Calibri" pitchFamily="34" charset="0"/>
                <a:ea typeface="Calibri" pitchFamily="34" charset="-122"/>
                <a:cs typeface="Calibri" pitchFamily="34" charset="-120"/>
              </a:rPr>
              <a:t>Their name on every part cut, every team that travels, for as long as the machine runs.</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ECE0"/>
        </a:solidFill>
      </p:bgPr>
    </p:bg>
    <p:spTree>
      <p:nvGrpSpPr>
        <p:cNvPr id="1" name=""/>
        <p:cNvGrpSpPr/>
        <p:nvPr/>
      </p:nvGrpSpPr>
      <p:grpSpPr>
        <a:xfrm>
          <a:off x="0" y="0"/>
          <a:ext cx="0" cy="0"/>
          <a:chOff x="0" y="0"/>
          <a:chExt cx="0" cy="0"/>
        </a:xfrm>
      </p:grpSpPr>
      <p:sp>
        <p:nvSpPr>
          <p:cNvPr id="2" name="Text 0"/>
          <p:cNvSpPr/>
          <p:nvPr/>
        </p:nvSpPr>
        <p:spPr>
          <a:xfrm>
            <a:off x="548640" y="320040"/>
            <a:ext cx="54864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EBTEKAR LAB / معمل ابتكار</a:t>
            </a:r>
            <a:endParaRPr lang="en-US" sz="900" dirty="0"/>
          </a:p>
        </p:txBody>
      </p:sp>
      <p:sp>
        <p:nvSpPr>
          <p:cNvPr id="3" name="Text 1"/>
          <p:cNvSpPr/>
          <p:nvPr/>
        </p:nvSpPr>
        <p:spPr>
          <a:xfrm>
            <a:off x="10698480" y="6400800"/>
            <a:ext cx="1097280" cy="274320"/>
          </a:xfrm>
          <a:prstGeom prst="rect">
            <a:avLst/>
          </a:prstGeom>
          <a:noFill/>
          <a:ln/>
        </p:spPr>
        <p:txBody>
          <a:bodyPr wrap="square" lIns="0" tIns="0" rIns="0" bIns="0" rtlCol="0" anchor="ctr"/>
          <a:lstStyle/>
          <a:p>
            <a:pPr algn="r" indent="0" marL="0">
              <a:buNone/>
            </a:pPr>
            <a:r>
              <a:rPr lang="en-US" sz="900" spc="200" kern="0" dirty="0">
                <a:solidFill>
                  <a:srgbClr val="6B6357"/>
                </a:solidFill>
                <a:latin typeface="Consolas" pitchFamily="34" charset="0"/>
                <a:ea typeface="Consolas" pitchFamily="34" charset="-122"/>
                <a:cs typeface="Consolas" pitchFamily="34" charset="-120"/>
              </a:rPr>
              <a:t>08 / 10</a:t>
            </a:r>
            <a:endParaRPr lang="en-US" sz="900" dirty="0"/>
          </a:p>
        </p:txBody>
      </p:sp>
      <p:sp>
        <p:nvSpPr>
          <p:cNvPr id="4" name="Text 2"/>
          <p:cNvSpPr/>
          <p:nvPr/>
        </p:nvSpPr>
        <p:spPr>
          <a:xfrm>
            <a:off x="548640" y="6400800"/>
            <a:ext cx="45720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Founding Sponsors Pitch · 2026</a:t>
            </a:r>
            <a:endParaRPr lang="en-US" sz="900" dirty="0"/>
          </a:p>
        </p:txBody>
      </p:sp>
      <p:sp>
        <p:nvSpPr>
          <p:cNvPr id="5" name="Shape 3"/>
          <p:cNvSpPr/>
          <p:nvPr/>
        </p:nvSpPr>
        <p:spPr>
          <a:xfrm>
            <a:off x="548640" y="960120"/>
            <a:ext cx="274320" cy="18288"/>
          </a:xfrm>
          <a:prstGeom prst="rect">
            <a:avLst/>
          </a:prstGeom>
          <a:solidFill>
            <a:srgbClr val="B8462C"/>
          </a:solidFill>
          <a:ln/>
        </p:spPr>
      </p:sp>
      <p:sp>
        <p:nvSpPr>
          <p:cNvPr id="6" name="Text 4"/>
          <p:cNvSpPr/>
          <p:nvPr/>
        </p:nvSpPr>
        <p:spPr>
          <a:xfrm>
            <a:off x="914400" y="850392"/>
            <a:ext cx="731520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07</a:t>
            </a:r>
            <a:pPr indent="0" marL="0">
              <a:buNone/>
            </a:pPr>
            <a:r>
              <a:rPr lang="en-US" sz="1000" spc="200" kern="0" dirty="0">
                <a:solidFill>
                  <a:srgbClr val="6B6357"/>
                </a:solidFill>
                <a:latin typeface="Consolas" pitchFamily="34" charset="0"/>
                <a:ea typeface="Consolas" pitchFamily="34" charset="-122"/>
                <a:cs typeface="Consolas" pitchFamily="34" charset="-120"/>
              </a:rPr>
              <a:t>    WHY SPONSOR</a:t>
            </a:r>
            <a:endParaRPr lang="en-US" sz="1000" dirty="0"/>
          </a:p>
        </p:txBody>
      </p:sp>
      <p:sp>
        <p:nvSpPr>
          <p:cNvPr id="7" name="Text 5"/>
          <p:cNvSpPr/>
          <p:nvPr/>
        </p:nvSpPr>
        <p:spPr>
          <a:xfrm>
            <a:off x="548640" y="1371600"/>
            <a:ext cx="10972800" cy="914400"/>
          </a:xfrm>
          <a:prstGeom prst="rect">
            <a:avLst/>
          </a:prstGeom>
          <a:noFill/>
          <a:ln/>
        </p:spPr>
        <p:txBody>
          <a:bodyPr wrap="square" lIns="0" tIns="0" rIns="0" bIns="0" rtlCol="0" anchor="ctr"/>
          <a:lstStyle/>
          <a:p>
            <a:pPr indent="0" marL="0">
              <a:buNone/>
            </a:pPr>
            <a:r>
              <a:rPr lang="en-US" sz="5000" dirty="0">
                <a:solidFill>
                  <a:srgbClr val="131210"/>
                </a:solidFill>
                <a:latin typeface="Georgia" pitchFamily="34" charset="0"/>
                <a:ea typeface="Georgia" pitchFamily="34" charset="-122"/>
                <a:cs typeface="Georgia" pitchFamily="34" charset="-120"/>
              </a:rPr>
              <a:t>Six reasons companies say </a:t>
            </a:r>
            <a:pPr indent="0" marL="0">
              <a:buNone/>
            </a:pPr>
            <a:r>
              <a:rPr lang="en-US" sz="5000" i="1" dirty="0">
                <a:solidFill>
                  <a:srgbClr val="B8462C"/>
                </a:solidFill>
                <a:latin typeface="Georgia" pitchFamily="34" charset="0"/>
                <a:ea typeface="Georgia" pitchFamily="34" charset="-122"/>
                <a:cs typeface="Georgia" pitchFamily="34" charset="-120"/>
              </a:rPr>
              <a:t>yes.</a:t>
            </a:r>
            <a:endParaRPr lang="en-US" sz="5000" dirty="0"/>
          </a:p>
        </p:txBody>
      </p:sp>
      <p:sp>
        <p:nvSpPr>
          <p:cNvPr id="8" name="Text 6"/>
          <p:cNvSpPr/>
          <p:nvPr/>
        </p:nvSpPr>
        <p:spPr>
          <a:xfrm>
            <a:off x="548640" y="2286000"/>
            <a:ext cx="10058400" cy="457200"/>
          </a:xfrm>
          <a:prstGeom prst="rect">
            <a:avLst/>
          </a:prstGeom>
          <a:noFill/>
          <a:ln/>
        </p:spPr>
        <p:txBody>
          <a:bodyPr wrap="square" lIns="0" tIns="0" rIns="0" bIns="0" rtlCol="0" anchor="ctr"/>
          <a:lstStyle/>
          <a:p>
            <a:pPr indent="0" marL="0">
              <a:buNone/>
            </a:pPr>
            <a:r>
              <a:rPr lang="en-US" sz="1200" i="1" dirty="0">
                <a:solidFill>
                  <a:srgbClr val="6B6357"/>
                </a:solidFill>
                <a:latin typeface="Calibri" pitchFamily="34" charset="0"/>
                <a:ea typeface="Calibri" pitchFamily="34" charset="-122"/>
                <a:cs typeface="Calibri" pitchFamily="34" charset="-120"/>
              </a:rPr>
              <a:t>Not charity. One of the most cost-effective branding, recruitment, and CSR vehicles a company operating in Egypt can buy into.</a:t>
            </a:r>
            <a:endParaRPr lang="en-US" sz="1200" dirty="0"/>
          </a:p>
        </p:txBody>
      </p:sp>
      <p:sp>
        <p:nvSpPr>
          <p:cNvPr id="9" name="Shape 7"/>
          <p:cNvSpPr/>
          <p:nvPr/>
        </p:nvSpPr>
        <p:spPr>
          <a:xfrm>
            <a:off x="548640" y="3017520"/>
            <a:ext cx="3611880" cy="1508760"/>
          </a:xfrm>
          <a:prstGeom prst="rect">
            <a:avLst/>
          </a:prstGeom>
          <a:solidFill>
            <a:srgbClr val="EAE2D2"/>
          </a:solidFill>
          <a:ln/>
        </p:spPr>
      </p:sp>
      <p:sp>
        <p:nvSpPr>
          <p:cNvPr id="10" name="Shape 8"/>
          <p:cNvSpPr/>
          <p:nvPr/>
        </p:nvSpPr>
        <p:spPr>
          <a:xfrm>
            <a:off x="548640" y="3017520"/>
            <a:ext cx="45720" cy="1508760"/>
          </a:xfrm>
          <a:prstGeom prst="rect">
            <a:avLst/>
          </a:prstGeom>
          <a:solidFill>
            <a:srgbClr val="B8462C"/>
          </a:solidFill>
          <a:ln/>
        </p:spPr>
      </p:sp>
      <p:sp>
        <p:nvSpPr>
          <p:cNvPr id="11" name="Text 9"/>
          <p:cNvSpPr/>
          <p:nvPr/>
        </p:nvSpPr>
        <p:spPr>
          <a:xfrm>
            <a:off x="777240" y="3154680"/>
            <a:ext cx="914400" cy="22860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01</a:t>
            </a:r>
            <a:endParaRPr lang="en-US" sz="900" dirty="0"/>
          </a:p>
        </p:txBody>
      </p:sp>
      <p:sp>
        <p:nvSpPr>
          <p:cNvPr id="12" name="Text 10"/>
          <p:cNvSpPr/>
          <p:nvPr/>
        </p:nvSpPr>
        <p:spPr>
          <a:xfrm>
            <a:off x="777240" y="3383280"/>
            <a:ext cx="3200400" cy="36576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Perpetual exposure</a:t>
            </a:r>
            <a:endParaRPr lang="en-US" sz="1800" dirty="0"/>
          </a:p>
        </p:txBody>
      </p:sp>
      <p:sp>
        <p:nvSpPr>
          <p:cNvPr id="13" name="Text 11"/>
          <p:cNvSpPr/>
          <p:nvPr/>
        </p:nvSpPr>
        <p:spPr>
          <a:xfrm>
            <a:off x="777240" y="3749040"/>
            <a:ext cx="3246120" cy="73152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Sponsorship attached to physical assets, not annual budgets. A donated machine carries the sponsor's name for its entire lifespan.</a:t>
            </a:r>
            <a:endParaRPr lang="en-US" sz="1000" dirty="0"/>
          </a:p>
        </p:txBody>
      </p:sp>
      <p:sp>
        <p:nvSpPr>
          <p:cNvPr id="14" name="Shape 12"/>
          <p:cNvSpPr/>
          <p:nvPr/>
        </p:nvSpPr>
        <p:spPr>
          <a:xfrm>
            <a:off x="4297680" y="3017520"/>
            <a:ext cx="3611880" cy="1508760"/>
          </a:xfrm>
          <a:prstGeom prst="rect">
            <a:avLst/>
          </a:prstGeom>
          <a:solidFill>
            <a:srgbClr val="EAE2D2"/>
          </a:solidFill>
          <a:ln/>
        </p:spPr>
      </p:sp>
      <p:sp>
        <p:nvSpPr>
          <p:cNvPr id="15" name="Shape 13"/>
          <p:cNvSpPr/>
          <p:nvPr/>
        </p:nvSpPr>
        <p:spPr>
          <a:xfrm>
            <a:off x="4297680" y="3017520"/>
            <a:ext cx="45720" cy="1508760"/>
          </a:xfrm>
          <a:prstGeom prst="rect">
            <a:avLst/>
          </a:prstGeom>
          <a:solidFill>
            <a:srgbClr val="B8462C"/>
          </a:solidFill>
          <a:ln/>
        </p:spPr>
      </p:sp>
      <p:sp>
        <p:nvSpPr>
          <p:cNvPr id="16" name="Text 14"/>
          <p:cNvSpPr/>
          <p:nvPr/>
        </p:nvSpPr>
        <p:spPr>
          <a:xfrm>
            <a:off x="4526280" y="3154680"/>
            <a:ext cx="914400" cy="22860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02</a:t>
            </a:r>
            <a:endParaRPr lang="en-US" sz="900" dirty="0"/>
          </a:p>
        </p:txBody>
      </p:sp>
      <p:sp>
        <p:nvSpPr>
          <p:cNvPr id="17" name="Text 15"/>
          <p:cNvSpPr/>
          <p:nvPr/>
        </p:nvSpPr>
        <p:spPr>
          <a:xfrm>
            <a:off x="4526280" y="3383280"/>
            <a:ext cx="3200400" cy="36576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International reach</a:t>
            </a:r>
            <a:endParaRPr lang="en-US" sz="1800" dirty="0"/>
          </a:p>
        </p:txBody>
      </p:sp>
      <p:sp>
        <p:nvSpPr>
          <p:cNvPr id="18" name="Text 16"/>
          <p:cNvSpPr/>
          <p:nvPr/>
        </p:nvSpPr>
        <p:spPr>
          <a:xfrm>
            <a:off x="4526280" y="3749040"/>
            <a:ext cx="3246120" cy="73152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The teams compete at FSAE Italy, FSAE UK, Shell Eco Marathon, MATE ROV, SAE Aero, and Robocon. Audiences are global.</a:t>
            </a:r>
            <a:endParaRPr lang="en-US" sz="1000" dirty="0"/>
          </a:p>
        </p:txBody>
      </p:sp>
      <p:sp>
        <p:nvSpPr>
          <p:cNvPr id="19" name="Shape 17"/>
          <p:cNvSpPr/>
          <p:nvPr/>
        </p:nvSpPr>
        <p:spPr>
          <a:xfrm>
            <a:off x="8046720" y="3017520"/>
            <a:ext cx="3611880" cy="1508760"/>
          </a:xfrm>
          <a:prstGeom prst="rect">
            <a:avLst/>
          </a:prstGeom>
          <a:solidFill>
            <a:srgbClr val="EAE2D2"/>
          </a:solidFill>
          <a:ln/>
        </p:spPr>
      </p:sp>
      <p:sp>
        <p:nvSpPr>
          <p:cNvPr id="20" name="Shape 18"/>
          <p:cNvSpPr/>
          <p:nvPr/>
        </p:nvSpPr>
        <p:spPr>
          <a:xfrm>
            <a:off x="8046720" y="3017520"/>
            <a:ext cx="45720" cy="1508760"/>
          </a:xfrm>
          <a:prstGeom prst="rect">
            <a:avLst/>
          </a:prstGeom>
          <a:solidFill>
            <a:srgbClr val="B8462C"/>
          </a:solidFill>
          <a:ln/>
        </p:spPr>
      </p:sp>
      <p:sp>
        <p:nvSpPr>
          <p:cNvPr id="21" name="Text 19"/>
          <p:cNvSpPr/>
          <p:nvPr/>
        </p:nvSpPr>
        <p:spPr>
          <a:xfrm>
            <a:off x="8275320" y="3154680"/>
            <a:ext cx="914400" cy="22860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03</a:t>
            </a:r>
            <a:endParaRPr lang="en-US" sz="900" dirty="0"/>
          </a:p>
        </p:txBody>
      </p:sp>
      <p:sp>
        <p:nvSpPr>
          <p:cNvPr id="22" name="Text 20"/>
          <p:cNvSpPr/>
          <p:nvPr/>
        </p:nvSpPr>
        <p:spPr>
          <a:xfrm>
            <a:off x="8275320" y="3383280"/>
            <a:ext cx="3200400" cy="36576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Talent pipeline</a:t>
            </a:r>
            <a:endParaRPr lang="en-US" sz="1800" dirty="0"/>
          </a:p>
        </p:txBody>
      </p:sp>
      <p:sp>
        <p:nvSpPr>
          <p:cNvPr id="23" name="Text 21"/>
          <p:cNvSpPr/>
          <p:nvPr/>
        </p:nvSpPr>
        <p:spPr>
          <a:xfrm>
            <a:off x="8275320" y="3749040"/>
            <a:ext cx="3246120" cy="73152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First look at engineers who already know how to operate equipment, manage projects, and ship under pressure.</a:t>
            </a:r>
            <a:endParaRPr lang="en-US" sz="1000" dirty="0"/>
          </a:p>
        </p:txBody>
      </p:sp>
      <p:sp>
        <p:nvSpPr>
          <p:cNvPr id="24" name="Shape 22"/>
          <p:cNvSpPr/>
          <p:nvPr/>
        </p:nvSpPr>
        <p:spPr>
          <a:xfrm>
            <a:off x="548640" y="4663440"/>
            <a:ext cx="3611880" cy="1508760"/>
          </a:xfrm>
          <a:prstGeom prst="rect">
            <a:avLst/>
          </a:prstGeom>
          <a:solidFill>
            <a:srgbClr val="EAE2D2"/>
          </a:solidFill>
          <a:ln/>
        </p:spPr>
      </p:sp>
      <p:sp>
        <p:nvSpPr>
          <p:cNvPr id="25" name="Shape 23"/>
          <p:cNvSpPr/>
          <p:nvPr/>
        </p:nvSpPr>
        <p:spPr>
          <a:xfrm>
            <a:off x="548640" y="4663440"/>
            <a:ext cx="45720" cy="1508760"/>
          </a:xfrm>
          <a:prstGeom prst="rect">
            <a:avLst/>
          </a:prstGeom>
          <a:solidFill>
            <a:srgbClr val="B8462C"/>
          </a:solidFill>
          <a:ln/>
        </p:spPr>
      </p:sp>
      <p:sp>
        <p:nvSpPr>
          <p:cNvPr id="26" name="Text 24"/>
          <p:cNvSpPr/>
          <p:nvPr/>
        </p:nvSpPr>
        <p:spPr>
          <a:xfrm>
            <a:off x="777240" y="4800600"/>
            <a:ext cx="914400" cy="22860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04</a:t>
            </a:r>
            <a:endParaRPr lang="en-US" sz="900" dirty="0"/>
          </a:p>
        </p:txBody>
      </p:sp>
      <p:sp>
        <p:nvSpPr>
          <p:cNvPr id="27" name="Text 25"/>
          <p:cNvSpPr/>
          <p:nvPr/>
        </p:nvSpPr>
        <p:spPr>
          <a:xfrm>
            <a:off x="777240" y="5029200"/>
            <a:ext cx="3200400" cy="36576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Tax efficiency</a:t>
            </a:r>
            <a:endParaRPr lang="en-US" sz="1800" dirty="0"/>
          </a:p>
        </p:txBody>
      </p:sp>
      <p:sp>
        <p:nvSpPr>
          <p:cNvPr id="28" name="Text 26"/>
          <p:cNvSpPr/>
          <p:nvPr/>
        </p:nvSpPr>
        <p:spPr>
          <a:xfrm>
            <a:off x="777240" y="5394960"/>
            <a:ext cx="3246120" cy="73152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Donations to accredited educational institutions in Egypt are deductible up to a percentage of net profit.</a:t>
            </a:r>
            <a:endParaRPr lang="en-US" sz="1000" dirty="0"/>
          </a:p>
        </p:txBody>
      </p:sp>
      <p:sp>
        <p:nvSpPr>
          <p:cNvPr id="29" name="Shape 27"/>
          <p:cNvSpPr/>
          <p:nvPr/>
        </p:nvSpPr>
        <p:spPr>
          <a:xfrm>
            <a:off x="4297680" y="4663440"/>
            <a:ext cx="3611880" cy="1508760"/>
          </a:xfrm>
          <a:prstGeom prst="rect">
            <a:avLst/>
          </a:prstGeom>
          <a:solidFill>
            <a:srgbClr val="EAE2D2"/>
          </a:solidFill>
          <a:ln/>
        </p:spPr>
      </p:sp>
      <p:sp>
        <p:nvSpPr>
          <p:cNvPr id="30" name="Shape 28"/>
          <p:cNvSpPr/>
          <p:nvPr/>
        </p:nvSpPr>
        <p:spPr>
          <a:xfrm>
            <a:off x="4297680" y="4663440"/>
            <a:ext cx="45720" cy="1508760"/>
          </a:xfrm>
          <a:prstGeom prst="rect">
            <a:avLst/>
          </a:prstGeom>
          <a:solidFill>
            <a:srgbClr val="B8462C"/>
          </a:solidFill>
          <a:ln/>
        </p:spPr>
      </p:sp>
      <p:sp>
        <p:nvSpPr>
          <p:cNvPr id="31" name="Text 29"/>
          <p:cNvSpPr/>
          <p:nvPr/>
        </p:nvSpPr>
        <p:spPr>
          <a:xfrm>
            <a:off x="4526280" y="4800600"/>
            <a:ext cx="914400" cy="22860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05</a:t>
            </a:r>
            <a:endParaRPr lang="en-US" sz="900" dirty="0"/>
          </a:p>
        </p:txBody>
      </p:sp>
      <p:sp>
        <p:nvSpPr>
          <p:cNvPr id="32" name="Text 30"/>
          <p:cNvSpPr/>
          <p:nvPr/>
        </p:nvSpPr>
        <p:spPr>
          <a:xfrm>
            <a:off x="4526280" y="5029200"/>
            <a:ext cx="3200400" cy="36576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National impact</a:t>
            </a:r>
            <a:endParaRPr lang="en-US" sz="1800" dirty="0"/>
          </a:p>
        </p:txBody>
      </p:sp>
      <p:sp>
        <p:nvSpPr>
          <p:cNvPr id="33" name="Text 31"/>
          <p:cNvSpPr/>
          <p:nvPr/>
        </p:nvSpPr>
        <p:spPr>
          <a:xfrm>
            <a:off x="4526280" y="5394960"/>
            <a:ext cx="3246120" cy="73152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Building Egypt's engineering capacity at the source. Sponsors are part of the story when this generation ships.</a:t>
            </a:r>
            <a:endParaRPr lang="en-US" sz="1000" dirty="0"/>
          </a:p>
        </p:txBody>
      </p:sp>
      <p:sp>
        <p:nvSpPr>
          <p:cNvPr id="34" name="Shape 32"/>
          <p:cNvSpPr/>
          <p:nvPr/>
        </p:nvSpPr>
        <p:spPr>
          <a:xfrm>
            <a:off x="8046720" y="4663440"/>
            <a:ext cx="3611880" cy="1508760"/>
          </a:xfrm>
          <a:prstGeom prst="rect">
            <a:avLst/>
          </a:prstGeom>
          <a:solidFill>
            <a:srgbClr val="EAE2D2"/>
          </a:solidFill>
          <a:ln/>
        </p:spPr>
      </p:sp>
      <p:sp>
        <p:nvSpPr>
          <p:cNvPr id="35" name="Shape 33"/>
          <p:cNvSpPr/>
          <p:nvPr/>
        </p:nvSpPr>
        <p:spPr>
          <a:xfrm>
            <a:off x="8046720" y="4663440"/>
            <a:ext cx="45720" cy="1508760"/>
          </a:xfrm>
          <a:prstGeom prst="rect">
            <a:avLst/>
          </a:prstGeom>
          <a:solidFill>
            <a:srgbClr val="B8462C"/>
          </a:solidFill>
          <a:ln/>
        </p:spPr>
      </p:sp>
      <p:sp>
        <p:nvSpPr>
          <p:cNvPr id="36" name="Text 34"/>
          <p:cNvSpPr/>
          <p:nvPr/>
        </p:nvSpPr>
        <p:spPr>
          <a:xfrm>
            <a:off x="8275320" y="4800600"/>
            <a:ext cx="914400" cy="22860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06</a:t>
            </a:r>
            <a:endParaRPr lang="en-US" sz="900" dirty="0"/>
          </a:p>
        </p:txBody>
      </p:sp>
      <p:sp>
        <p:nvSpPr>
          <p:cNvPr id="37" name="Text 35"/>
          <p:cNvSpPr/>
          <p:nvPr/>
        </p:nvSpPr>
        <p:spPr>
          <a:xfrm>
            <a:off x="8275320" y="5029200"/>
            <a:ext cx="3200400" cy="36576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Founding status</a:t>
            </a:r>
            <a:endParaRPr lang="en-US" sz="1800" dirty="0"/>
          </a:p>
        </p:txBody>
      </p:sp>
      <p:sp>
        <p:nvSpPr>
          <p:cNvPr id="38" name="Text 36"/>
          <p:cNvSpPr/>
          <p:nvPr/>
        </p:nvSpPr>
        <p:spPr>
          <a:xfrm>
            <a:off x="8275320" y="5394960"/>
            <a:ext cx="3246120" cy="73152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First ten companies in get permanent recognition as founding sponsors. Category exclusivity available.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2ECE0"/>
        </a:solidFill>
      </p:bgPr>
    </p:bg>
    <p:spTree>
      <p:nvGrpSpPr>
        <p:cNvPr id="1" name=""/>
        <p:cNvGrpSpPr/>
        <p:nvPr/>
      </p:nvGrpSpPr>
      <p:grpSpPr>
        <a:xfrm>
          <a:off x="0" y="0"/>
          <a:ext cx="0" cy="0"/>
          <a:chOff x="0" y="0"/>
          <a:chExt cx="0" cy="0"/>
        </a:xfrm>
      </p:grpSpPr>
      <p:sp>
        <p:nvSpPr>
          <p:cNvPr id="2" name="Text 0"/>
          <p:cNvSpPr/>
          <p:nvPr/>
        </p:nvSpPr>
        <p:spPr>
          <a:xfrm>
            <a:off x="548640" y="320040"/>
            <a:ext cx="54864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EBTEKAR LAB / معمل ابتكار</a:t>
            </a:r>
            <a:endParaRPr lang="en-US" sz="900" dirty="0"/>
          </a:p>
        </p:txBody>
      </p:sp>
      <p:sp>
        <p:nvSpPr>
          <p:cNvPr id="3" name="Text 1"/>
          <p:cNvSpPr/>
          <p:nvPr/>
        </p:nvSpPr>
        <p:spPr>
          <a:xfrm>
            <a:off x="10698480" y="6400800"/>
            <a:ext cx="1097280" cy="274320"/>
          </a:xfrm>
          <a:prstGeom prst="rect">
            <a:avLst/>
          </a:prstGeom>
          <a:noFill/>
          <a:ln/>
        </p:spPr>
        <p:txBody>
          <a:bodyPr wrap="square" lIns="0" tIns="0" rIns="0" bIns="0" rtlCol="0" anchor="ctr"/>
          <a:lstStyle/>
          <a:p>
            <a:pPr algn="r" indent="0" marL="0">
              <a:buNone/>
            </a:pPr>
            <a:r>
              <a:rPr lang="en-US" sz="900" spc="200" kern="0" dirty="0">
                <a:solidFill>
                  <a:srgbClr val="6B6357"/>
                </a:solidFill>
                <a:latin typeface="Consolas" pitchFamily="34" charset="0"/>
                <a:ea typeface="Consolas" pitchFamily="34" charset="-122"/>
                <a:cs typeface="Consolas" pitchFamily="34" charset="-120"/>
              </a:rPr>
              <a:t>09 / 10</a:t>
            </a:r>
            <a:endParaRPr lang="en-US" sz="900" dirty="0"/>
          </a:p>
        </p:txBody>
      </p:sp>
      <p:sp>
        <p:nvSpPr>
          <p:cNvPr id="4" name="Text 2"/>
          <p:cNvSpPr/>
          <p:nvPr/>
        </p:nvSpPr>
        <p:spPr>
          <a:xfrm>
            <a:off x="548640" y="6400800"/>
            <a:ext cx="4572000" cy="274320"/>
          </a:xfrm>
          <a:prstGeom prst="rect">
            <a:avLst/>
          </a:prstGeom>
          <a:noFill/>
          <a:ln/>
        </p:spPr>
        <p:txBody>
          <a:bodyPr wrap="square" lIns="0" tIns="0" rIns="0" bIns="0" rtlCol="0" anchor="ctr"/>
          <a:lstStyle/>
          <a:p>
            <a:pPr indent="0" marL="0">
              <a:buNone/>
            </a:pPr>
            <a:r>
              <a:rPr lang="en-US" sz="900" spc="200" kern="0" dirty="0">
                <a:solidFill>
                  <a:srgbClr val="6B6357"/>
                </a:solidFill>
                <a:latin typeface="Consolas" pitchFamily="34" charset="0"/>
                <a:ea typeface="Consolas" pitchFamily="34" charset="-122"/>
                <a:cs typeface="Consolas" pitchFamily="34" charset="-120"/>
              </a:rPr>
              <a:t>Founding Sponsors Pitch · 2026</a:t>
            </a:r>
            <a:endParaRPr lang="en-US" sz="900" dirty="0"/>
          </a:p>
        </p:txBody>
      </p:sp>
      <p:sp>
        <p:nvSpPr>
          <p:cNvPr id="5" name="Shape 3"/>
          <p:cNvSpPr/>
          <p:nvPr/>
        </p:nvSpPr>
        <p:spPr>
          <a:xfrm>
            <a:off x="548640" y="960120"/>
            <a:ext cx="274320" cy="18288"/>
          </a:xfrm>
          <a:prstGeom prst="rect">
            <a:avLst/>
          </a:prstGeom>
          <a:solidFill>
            <a:srgbClr val="B8462C"/>
          </a:solidFill>
          <a:ln/>
        </p:spPr>
      </p:sp>
      <p:sp>
        <p:nvSpPr>
          <p:cNvPr id="6" name="Text 4"/>
          <p:cNvSpPr/>
          <p:nvPr/>
        </p:nvSpPr>
        <p:spPr>
          <a:xfrm>
            <a:off x="914400" y="850392"/>
            <a:ext cx="7315200" cy="274320"/>
          </a:xfrm>
          <a:prstGeom prst="rect">
            <a:avLst/>
          </a:prstGeom>
          <a:noFill/>
          <a:ln/>
        </p:spPr>
        <p:txBody>
          <a:bodyPr wrap="square" lIns="0" tIns="0" rIns="0" bIns="0" rtlCol="0" anchor="ctr"/>
          <a:lstStyle/>
          <a:p>
            <a:pPr indent="0" marL="0">
              <a:buNone/>
            </a:pPr>
            <a:r>
              <a:rPr lang="en-US" sz="1000" spc="200" kern="0" dirty="0">
                <a:solidFill>
                  <a:srgbClr val="B8462C"/>
                </a:solidFill>
                <a:latin typeface="Consolas" pitchFamily="34" charset="0"/>
                <a:ea typeface="Consolas" pitchFamily="34" charset="-122"/>
                <a:cs typeface="Consolas" pitchFamily="34" charset="-120"/>
              </a:rPr>
              <a:t>08</a:t>
            </a:r>
            <a:pPr indent="0" marL="0">
              <a:buNone/>
            </a:pPr>
            <a:r>
              <a:rPr lang="en-US" sz="1000" spc="200" kern="0" dirty="0">
                <a:solidFill>
                  <a:srgbClr val="6B6357"/>
                </a:solidFill>
                <a:latin typeface="Consolas" pitchFamily="34" charset="0"/>
                <a:ea typeface="Consolas" pitchFamily="34" charset="-122"/>
                <a:cs typeface="Consolas" pitchFamily="34" charset="-120"/>
              </a:rPr>
              <a:t>    THE PLAN</a:t>
            </a:r>
            <a:endParaRPr lang="en-US" sz="1000" dirty="0"/>
          </a:p>
        </p:txBody>
      </p:sp>
      <p:sp>
        <p:nvSpPr>
          <p:cNvPr id="7" name="Text 5"/>
          <p:cNvSpPr/>
          <p:nvPr/>
        </p:nvSpPr>
        <p:spPr>
          <a:xfrm>
            <a:off x="548640" y="1280160"/>
            <a:ext cx="10972800" cy="1463040"/>
          </a:xfrm>
          <a:prstGeom prst="rect">
            <a:avLst/>
          </a:prstGeom>
          <a:noFill/>
          <a:ln/>
        </p:spPr>
        <p:txBody>
          <a:bodyPr wrap="square" lIns="0" tIns="0" rIns="0" bIns="0" rtlCol="0" anchor="ctr"/>
          <a:lstStyle/>
          <a:p>
            <a:pPr indent="0" marL="0">
              <a:buNone/>
            </a:pPr>
            <a:r>
              <a:rPr lang="en-US" sz="5200" dirty="0">
                <a:solidFill>
                  <a:srgbClr val="131210"/>
                </a:solidFill>
                <a:latin typeface="Georgia" pitchFamily="34" charset="0"/>
                <a:ea typeface="Georgia" pitchFamily="34" charset="-122"/>
                <a:cs typeface="Georgia" pitchFamily="34" charset="-120"/>
              </a:rPr>
              <a:t>From letter to lab,
</a:t>
            </a:r>
            <a:pPr indent="0" marL="0">
              <a:buNone/>
            </a:pPr>
            <a:r>
              <a:rPr lang="en-US" sz="5200" i="1" dirty="0">
                <a:solidFill>
                  <a:srgbClr val="B8462C"/>
                </a:solidFill>
                <a:latin typeface="Georgia" pitchFamily="34" charset="0"/>
                <a:ea typeface="Georgia" pitchFamily="34" charset="-122"/>
                <a:cs typeface="Georgia" pitchFamily="34" charset="-120"/>
              </a:rPr>
              <a:t>in six phases.</a:t>
            </a:r>
            <a:endParaRPr lang="en-US" sz="5200" dirty="0"/>
          </a:p>
        </p:txBody>
      </p:sp>
      <p:sp>
        <p:nvSpPr>
          <p:cNvPr id="8" name="Text 6"/>
          <p:cNvSpPr/>
          <p:nvPr/>
        </p:nvSpPr>
        <p:spPr>
          <a:xfrm>
            <a:off x="548640" y="3108960"/>
            <a:ext cx="1371600" cy="27432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PHASE 01</a:t>
            </a:r>
            <a:endParaRPr lang="en-US" sz="900" dirty="0"/>
          </a:p>
        </p:txBody>
      </p:sp>
      <p:sp>
        <p:nvSpPr>
          <p:cNvPr id="9" name="Text 7"/>
          <p:cNvSpPr/>
          <p:nvPr/>
        </p:nvSpPr>
        <p:spPr>
          <a:xfrm>
            <a:off x="2011680" y="3063240"/>
            <a:ext cx="4023360" cy="41148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Survey the teams.</a:t>
            </a:r>
            <a:endParaRPr lang="en-US" sz="1800" dirty="0"/>
          </a:p>
        </p:txBody>
      </p:sp>
      <p:sp>
        <p:nvSpPr>
          <p:cNvPr id="10" name="Text 8"/>
          <p:cNvSpPr/>
          <p:nvPr/>
        </p:nvSpPr>
        <p:spPr>
          <a:xfrm>
            <a:off x="2011680" y="3474720"/>
            <a:ext cx="4023360" cy="59436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Interview the leads of every technical team. Catalog every material, machining process, and component.</a:t>
            </a:r>
            <a:endParaRPr lang="en-US" sz="1000" dirty="0"/>
          </a:p>
        </p:txBody>
      </p:sp>
      <p:sp>
        <p:nvSpPr>
          <p:cNvPr id="11" name="Shape 9"/>
          <p:cNvSpPr/>
          <p:nvPr/>
        </p:nvSpPr>
        <p:spPr>
          <a:xfrm>
            <a:off x="548640" y="4069080"/>
            <a:ext cx="5486400" cy="0"/>
          </a:xfrm>
          <a:prstGeom prst="line">
            <a:avLst/>
          </a:prstGeom>
          <a:noFill/>
          <a:ln w="6350">
            <a:solidFill>
              <a:srgbClr val="C9C0B0"/>
            </a:solidFill>
            <a:prstDash val="solid"/>
          </a:ln>
        </p:spPr>
      </p:sp>
      <p:sp>
        <p:nvSpPr>
          <p:cNvPr id="12" name="Text 10"/>
          <p:cNvSpPr/>
          <p:nvPr/>
        </p:nvSpPr>
        <p:spPr>
          <a:xfrm>
            <a:off x="6217920" y="3108960"/>
            <a:ext cx="1371600" cy="27432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PHASE 02</a:t>
            </a:r>
            <a:endParaRPr lang="en-US" sz="900" dirty="0"/>
          </a:p>
        </p:txBody>
      </p:sp>
      <p:sp>
        <p:nvSpPr>
          <p:cNvPr id="13" name="Text 11"/>
          <p:cNvSpPr/>
          <p:nvPr/>
        </p:nvSpPr>
        <p:spPr>
          <a:xfrm>
            <a:off x="7680960" y="3063240"/>
            <a:ext cx="4023360" cy="41148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Map the suppliers.</a:t>
            </a:r>
            <a:endParaRPr lang="en-US" sz="1800" dirty="0"/>
          </a:p>
        </p:txBody>
      </p:sp>
      <p:sp>
        <p:nvSpPr>
          <p:cNvPr id="14" name="Text 12"/>
          <p:cNvSpPr/>
          <p:nvPr/>
        </p:nvSpPr>
        <p:spPr>
          <a:xfrm>
            <a:off x="7680960" y="3474720"/>
            <a:ext cx="4023360" cy="59436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Build a database of Egyptian and international companies that manufacture each item. Identify natural sponsor candidates.</a:t>
            </a:r>
            <a:endParaRPr lang="en-US" sz="1000" dirty="0"/>
          </a:p>
        </p:txBody>
      </p:sp>
      <p:sp>
        <p:nvSpPr>
          <p:cNvPr id="15" name="Shape 13"/>
          <p:cNvSpPr/>
          <p:nvPr/>
        </p:nvSpPr>
        <p:spPr>
          <a:xfrm>
            <a:off x="6217920" y="4069080"/>
            <a:ext cx="5486400" cy="0"/>
          </a:xfrm>
          <a:prstGeom prst="line">
            <a:avLst/>
          </a:prstGeom>
          <a:noFill/>
          <a:ln w="6350">
            <a:solidFill>
              <a:srgbClr val="C9C0B0"/>
            </a:solidFill>
            <a:prstDash val="solid"/>
          </a:ln>
        </p:spPr>
      </p:sp>
      <p:sp>
        <p:nvSpPr>
          <p:cNvPr id="16" name="Text 14"/>
          <p:cNvSpPr/>
          <p:nvPr/>
        </p:nvSpPr>
        <p:spPr>
          <a:xfrm>
            <a:off x="548640" y="4160520"/>
            <a:ext cx="1371600" cy="27432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PHASE 03</a:t>
            </a:r>
            <a:endParaRPr lang="en-US" sz="900" dirty="0"/>
          </a:p>
        </p:txBody>
      </p:sp>
      <p:sp>
        <p:nvSpPr>
          <p:cNvPr id="17" name="Text 15"/>
          <p:cNvSpPr/>
          <p:nvPr/>
        </p:nvSpPr>
        <p:spPr>
          <a:xfrm>
            <a:off x="2011680" y="4114800"/>
            <a:ext cx="4023360" cy="41148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Faculty endorsement.</a:t>
            </a:r>
            <a:endParaRPr lang="en-US" sz="1800" dirty="0"/>
          </a:p>
        </p:txBody>
      </p:sp>
      <p:sp>
        <p:nvSpPr>
          <p:cNvPr id="18" name="Text 16"/>
          <p:cNvSpPr/>
          <p:nvPr/>
        </p:nvSpPr>
        <p:spPr>
          <a:xfrm>
            <a:off x="2011680" y="4526280"/>
            <a:ext cx="4023360" cy="59436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Secure formal university backing. Outreach sent on faculty letterhead, signed at dean level.</a:t>
            </a:r>
            <a:endParaRPr lang="en-US" sz="1000" dirty="0"/>
          </a:p>
        </p:txBody>
      </p:sp>
      <p:sp>
        <p:nvSpPr>
          <p:cNvPr id="19" name="Shape 17"/>
          <p:cNvSpPr/>
          <p:nvPr/>
        </p:nvSpPr>
        <p:spPr>
          <a:xfrm>
            <a:off x="548640" y="5120640"/>
            <a:ext cx="5486400" cy="0"/>
          </a:xfrm>
          <a:prstGeom prst="line">
            <a:avLst/>
          </a:prstGeom>
          <a:noFill/>
          <a:ln w="6350">
            <a:solidFill>
              <a:srgbClr val="C9C0B0"/>
            </a:solidFill>
            <a:prstDash val="solid"/>
          </a:ln>
        </p:spPr>
      </p:sp>
      <p:sp>
        <p:nvSpPr>
          <p:cNvPr id="20" name="Text 18"/>
          <p:cNvSpPr/>
          <p:nvPr/>
        </p:nvSpPr>
        <p:spPr>
          <a:xfrm>
            <a:off x="6217920" y="4160520"/>
            <a:ext cx="1371600" cy="27432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PHASE 04</a:t>
            </a:r>
            <a:endParaRPr lang="en-US" sz="900" dirty="0"/>
          </a:p>
        </p:txBody>
      </p:sp>
      <p:sp>
        <p:nvSpPr>
          <p:cNvPr id="21" name="Text 19"/>
          <p:cNvSpPr/>
          <p:nvPr/>
        </p:nvSpPr>
        <p:spPr>
          <a:xfrm>
            <a:off x="7680960" y="4114800"/>
            <a:ext cx="4023360" cy="41148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Sponsors Summit.</a:t>
            </a:r>
            <a:endParaRPr lang="en-US" sz="1800" dirty="0"/>
          </a:p>
        </p:txBody>
      </p:sp>
      <p:sp>
        <p:nvSpPr>
          <p:cNvPr id="22" name="Text 20"/>
          <p:cNvSpPr/>
          <p:nvPr/>
        </p:nvSpPr>
        <p:spPr>
          <a:xfrm>
            <a:off x="7680960" y="4526280"/>
            <a:ext cx="4023360" cy="59436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Launch event at the faculty. Pitch the lab, present the teams, convert interest into commitments.</a:t>
            </a:r>
            <a:endParaRPr lang="en-US" sz="1000" dirty="0"/>
          </a:p>
        </p:txBody>
      </p:sp>
      <p:sp>
        <p:nvSpPr>
          <p:cNvPr id="23" name="Shape 21"/>
          <p:cNvSpPr/>
          <p:nvPr/>
        </p:nvSpPr>
        <p:spPr>
          <a:xfrm>
            <a:off x="6217920" y="5120640"/>
            <a:ext cx="5486400" cy="0"/>
          </a:xfrm>
          <a:prstGeom prst="line">
            <a:avLst/>
          </a:prstGeom>
          <a:noFill/>
          <a:ln w="6350">
            <a:solidFill>
              <a:srgbClr val="C9C0B0"/>
            </a:solidFill>
            <a:prstDash val="solid"/>
          </a:ln>
        </p:spPr>
      </p:sp>
      <p:sp>
        <p:nvSpPr>
          <p:cNvPr id="24" name="Text 22"/>
          <p:cNvSpPr/>
          <p:nvPr/>
        </p:nvSpPr>
        <p:spPr>
          <a:xfrm>
            <a:off x="548640" y="5212080"/>
            <a:ext cx="1371600" cy="27432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PHASE 05</a:t>
            </a:r>
            <a:endParaRPr lang="en-US" sz="900" dirty="0"/>
          </a:p>
        </p:txBody>
      </p:sp>
      <p:sp>
        <p:nvSpPr>
          <p:cNvPr id="25" name="Text 23"/>
          <p:cNvSpPr/>
          <p:nvPr/>
        </p:nvSpPr>
        <p:spPr>
          <a:xfrm>
            <a:off x="2011680" y="5166360"/>
            <a:ext cx="4023360" cy="41148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Build out the space.</a:t>
            </a:r>
            <a:endParaRPr lang="en-US" sz="1800" dirty="0"/>
          </a:p>
        </p:txBody>
      </p:sp>
      <p:sp>
        <p:nvSpPr>
          <p:cNvPr id="26" name="Text 24"/>
          <p:cNvSpPr/>
          <p:nvPr/>
        </p:nvSpPr>
        <p:spPr>
          <a:xfrm>
            <a:off x="2011680" y="5577840"/>
            <a:ext cx="4023360" cy="59436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Receive donations, install machines, train technicians, write safety induction, stand up the booking system.</a:t>
            </a:r>
            <a:endParaRPr lang="en-US" sz="1000" dirty="0"/>
          </a:p>
        </p:txBody>
      </p:sp>
      <p:sp>
        <p:nvSpPr>
          <p:cNvPr id="27" name="Shape 25"/>
          <p:cNvSpPr/>
          <p:nvPr/>
        </p:nvSpPr>
        <p:spPr>
          <a:xfrm>
            <a:off x="548640" y="6172200"/>
            <a:ext cx="5486400" cy="0"/>
          </a:xfrm>
          <a:prstGeom prst="line">
            <a:avLst/>
          </a:prstGeom>
          <a:noFill/>
          <a:ln w="6350">
            <a:solidFill>
              <a:srgbClr val="C9C0B0"/>
            </a:solidFill>
            <a:prstDash val="solid"/>
          </a:ln>
        </p:spPr>
      </p:sp>
      <p:sp>
        <p:nvSpPr>
          <p:cNvPr id="28" name="Text 26"/>
          <p:cNvSpPr/>
          <p:nvPr/>
        </p:nvSpPr>
        <p:spPr>
          <a:xfrm>
            <a:off x="6217920" y="5212080"/>
            <a:ext cx="1371600" cy="274320"/>
          </a:xfrm>
          <a:prstGeom prst="rect">
            <a:avLst/>
          </a:prstGeom>
          <a:noFill/>
          <a:ln/>
        </p:spPr>
        <p:txBody>
          <a:bodyPr wrap="square" lIns="0" tIns="0" rIns="0" bIns="0" rtlCol="0" anchor="ctr"/>
          <a:lstStyle/>
          <a:p>
            <a:pPr indent="0" marL="0">
              <a:buNone/>
            </a:pPr>
            <a:r>
              <a:rPr lang="en-US" sz="900" spc="200" kern="0" dirty="0">
                <a:solidFill>
                  <a:srgbClr val="B8462C"/>
                </a:solidFill>
                <a:latin typeface="Consolas" pitchFamily="34" charset="0"/>
                <a:ea typeface="Consolas" pitchFamily="34" charset="-122"/>
                <a:cs typeface="Consolas" pitchFamily="34" charset="-120"/>
              </a:rPr>
              <a:t>PHASE 06</a:t>
            </a:r>
            <a:endParaRPr lang="en-US" sz="900" dirty="0"/>
          </a:p>
        </p:txBody>
      </p:sp>
      <p:sp>
        <p:nvSpPr>
          <p:cNvPr id="29" name="Text 27"/>
          <p:cNvSpPr/>
          <p:nvPr/>
        </p:nvSpPr>
        <p:spPr>
          <a:xfrm>
            <a:off x="7680960" y="5166360"/>
            <a:ext cx="4023360" cy="411480"/>
          </a:xfrm>
          <a:prstGeom prst="rect">
            <a:avLst/>
          </a:prstGeom>
          <a:noFill/>
          <a:ln/>
        </p:spPr>
        <p:txBody>
          <a:bodyPr wrap="square" lIns="0" tIns="0" rIns="0" bIns="0" rtlCol="0" anchor="ctr"/>
          <a:lstStyle/>
          <a:p>
            <a:pPr indent="0" marL="0">
              <a:buNone/>
            </a:pPr>
            <a:r>
              <a:rPr lang="en-US" sz="1800" dirty="0">
                <a:solidFill>
                  <a:srgbClr val="131210"/>
                </a:solidFill>
                <a:latin typeface="Georgia" pitchFamily="34" charset="0"/>
                <a:ea typeface="Georgia" pitchFamily="34" charset="-122"/>
                <a:cs typeface="Georgia" pitchFamily="34" charset="-120"/>
              </a:rPr>
              <a:t>Open day.</a:t>
            </a:r>
            <a:endParaRPr lang="en-US" sz="1800" dirty="0"/>
          </a:p>
        </p:txBody>
      </p:sp>
      <p:sp>
        <p:nvSpPr>
          <p:cNvPr id="30" name="Text 28"/>
          <p:cNvSpPr/>
          <p:nvPr/>
        </p:nvSpPr>
        <p:spPr>
          <a:xfrm>
            <a:off x="7680960" y="5577840"/>
            <a:ext cx="4023360" cy="594360"/>
          </a:xfrm>
          <a:prstGeom prst="rect">
            <a:avLst/>
          </a:prstGeom>
          <a:noFill/>
          <a:ln/>
        </p:spPr>
        <p:txBody>
          <a:bodyPr wrap="square" lIns="0" tIns="0" rIns="0" bIns="0" rtlCol="0" anchor="t"/>
          <a:lstStyle/>
          <a:p>
            <a:pPr indent="0" marL="0">
              <a:buNone/>
            </a:pPr>
            <a:r>
              <a:rPr lang="en-US" sz="1000" dirty="0">
                <a:solidFill>
                  <a:srgbClr val="2A2823"/>
                </a:solidFill>
                <a:latin typeface="Calibri" pitchFamily="34" charset="0"/>
                <a:ea typeface="Calibri" pitchFamily="34" charset="-122"/>
                <a:cs typeface="Calibri" pitchFamily="34" charset="-120"/>
              </a:rPr>
              <a:t>Doors open. Teams move in. The first part cut on a sponsored machine carries the founding sponsor's name.</a:t>
            </a:r>
            <a:endParaRPr lang="en-US" sz="1000" dirty="0"/>
          </a:p>
        </p:txBody>
      </p:sp>
      <p:sp>
        <p:nvSpPr>
          <p:cNvPr id="31" name="Shape 29"/>
          <p:cNvSpPr/>
          <p:nvPr/>
        </p:nvSpPr>
        <p:spPr>
          <a:xfrm>
            <a:off x="6217920" y="6172200"/>
            <a:ext cx="5486400" cy="0"/>
          </a:xfrm>
          <a:prstGeom prst="line">
            <a:avLst/>
          </a:prstGeom>
          <a:noFill/>
          <a:ln w="6350">
            <a:solidFill>
              <a:srgbClr val="C9C0B0"/>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Ebtekar Lab — Founding Sponsors Pitch</dc:title>
  <dc:subject>PptxGenJS Presentation</dc:subject>
  <dc:creator>Ebtekar Lab</dc:creator>
  <cp:lastModifiedBy>Ebtekar Lab</cp:lastModifiedBy>
  <cp:revision>1</cp:revision>
  <dcterms:created xsi:type="dcterms:W3CDTF">2026-05-05T22:05:01Z</dcterms:created>
  <dcterms:modified xsi:type="dcterms:W3CDTF">2026-05-05T22:05:01Z</dcterms:modified>
</cp:coreProperties>
</file>